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heme/themeOverride2.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Override3.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Override4.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heme/themeOverride5.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heme/themeOverride6.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heme/themeOverride7.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Override8.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Override9.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Override10.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Override11.xml" ContentType="application/vnd.openxmlformats-officedocument.themeOverride+xml"/>
  <Override PartName="/ppt/tags/tag37.xml" ContentType="application/vnd.openxmlformats-officedocument.presentationml.tags+xml"/>
  <Override PartName="/ppt/theme/themeOverride12.xml" ContentType="application/vnd.openxmlformats-officedocument.themeOverride+xml"/>
  <Override PartName="/ppt/tags/tag38.xml" ContentType="application/vnd.openxmlformats-officedocument.presentationml.tags+xml"/>
  <Override PartName="/ppt/theme/themeOverride13.xml" ContentType="application/vnd.openxmlformats-officedocument.themeOverride+xml"/>
  <Override PartName="/ppt/tags/tag39.xml" ContentType="application/vnd.openxmlformats-officedocument.presentationml.tags+xml"/>
  <Override PartName="/ppt/theme/themeOverride14.xml" ContentType="application/vnd.openxmlformats-officedocument.themeOverride+xml"/>
  <Override PartName="/ppt/tags/tag40.xml" ContentType="application/vnd.openxmlformats-officedocument.presentationml.tags+xml"/>
  <Override PartName="/ppt/theme/themeOverride15.xml" ContentType="application/vnd.openxmlformats-officedocument.themeOverride+xml"/>
  <Override PartName="/ppt/tags/tag41.xml" ContentType="application/vnd.openxmlformats-officedocument.presentationml.tags+xml"/>
  <Override PartName="/ppt/theme/themeOverride16.xml" ContentType="application/vnd.openxmlformats-officedocument.themeOverride+xml"/>
  <Override PartName="/ppt/tags/tag42.xml" ContentType="application/vnd.openxmlformats-officedocument.presentationml.tags+xml"/>
  <Override PartName="/ppt/theme/themeOverride17.xml" ContentType="application/vnd.openxmlformats-officedocument.themeOverride+xml"/>
  <Override PartName="/ppt/tags/tag43.xml" ContentType="application/vnd.openxmlformats-officedocument.presentationml.tags+xml"/>
  <Override PartName="/ppt/theme/themeOverride18.xml" ContentType="application/vnd.openxmlformats-officedocument.themeOverride+xml"/>
  <Override PartName="/ppt/tags/tag44.xml" ContentType="application/vnd.openxmlformats-officedocument.presentationml.tags+xml"/>
  <Override PartName="/ppt/theme/themeOverride19.xml" ContentType="application/vnd.openxmlformats-officedocument.themeOverr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Override20.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Override21.xml" ContentType="application/vnd.openxmlformats-officedocument.themeOverr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Override22.xml" ContentType="application/vnd.openxmlformats-officedocument.themeOverride+xml"/>
  <Override PartName="/ppt/tags/tag54.xml" ContentType="application/vnd.openxmlformats-officedocument.presentationml.tags+xml"/>
  <Override PartName="/ppt/tags/tag55.xml" ContentType="application/vnd.openxmlformats-officedocument.presentationml.tags+xml"/>
  <Override PartName="/ppt/theme/themeOverride23.xml" ContentType="application/vnd.openxmlformats-officedocument.themeOverr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heme/themeOverride24.xml" ContentType="application/vnd.openxmlformats-officedocument.themeOverride+xml"/>
  <Override PartName="/ppt/tags/tag60.xml" ContentType="application/vnd.openxmlformats-officedocument.presentationml.tags+xml"/>
  <Override PartName="/ppt/theme/themeOverride25.xml" ContentType="application/vnd.openxmlformats-officedocument.themeOverride+xml"/>
  <Override PartName="/ppt/tags/tag61.xml" ContentType="application/vnd.openxmlformats-officedocument.presentationml.tags+xml"/>
  <Override PartName="/ppt/theme/themeOverride26.xml" ContentType="application/vnd.openxmlformats-officedocument.themeOverride+xml"/>
  <Override PartName="/ppt/tags/tag62.xml" ContentType="application/vnd.openxmlformats-officedocument.presentationml.tags+xml"/>
  <Override PartName="/ppt/theme/themeOverride27.xml" ContentType="application/vnd.openxmlformats-officedocument.themeOverride+xml"/>
  <Override PartName="/ppt/tags/tag63.xml" ContentType="application/vnd.openxmlformats-officedocument.presentationml.tags+xml"/>
  <Override PartName="/ppt/theme/themeOverride28.xml" ContentType="application/vnd.openxmlformats-officedocument.themeOverride+xml"/>
  <Override PartName="/ppt/tags/tag64.xml" ContentType="application/vnd.openxmlformats-officedocument.presentationml.tags+xml"/>
  <Override PartName="/ppt/theme/themeOverride29.xml" ContentType="application/vnd.openxmlformats-officedocument.themeOverride+xml"/>
  <Override PartName="/ppt/tags/tag65.xml" ContentType="application/vnd.openxmlformats-officedocument.presentationml.tags+xml"/>
  <Override PartName="/ppt/theme/themeOverride30.xml" ContentType="application/vnd.openxmlformats-officedocument.themeOverride+xml"/>
  <Override PartName="/ppt/tags/tag66.xml" ContentType="application/vnd.openxmlformats-officedocument.presentationml.tags+xml"/>
  <Override PartName="/ppt/theme/themeOverride31.xml" ContentType="application/vnd.openxmlformats-officedocument.themeOverride+xml"/>
  <Override PartName="/ppt/tags/tag67.xml" ContentType="application/vnd.openxmlformats-officedocument.presentationml.tags+xml"/>
  <Override PartName="/ppt/theme/themeOverride32.xml" ContentType="application/vnd.openxmlformats-officedocument.themeOverr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Override33.xml" ContentType="application/vnd.openxmlformats-officedocument.themeOverr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Override34.xml" ContentType="application/vnd.openxmlformats-officedocument.themeOverr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Override35.xml" ContentType="application/vnd.openxmlformats-officedocument.themeOverr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Override36.xml" ContentType="application/vnd.openxmlformats-officedocument.themeOverride+xml"/>
  <Override PartName="/ppt/tags/tag80.xml" ContentType="application/vnd.openxmlformats-officedocument.presentationml.tags+xml"/>
  <Override PartName="/ppt/tags/tag81.xml" ContentType="application/vnd.openxmlformats-officedocument.presentationml.tags+xml"/>
  <Override PartName="/ppt/theme/themeOverride37.xml" ContentType="application/vnd.openxmlformats-officedocument.themeOverride+xml"/>
  <Override PartName="/ppt/tags/tag82.xml" ContentType="application/vnd.openxmlformats-officedocument.presentationml.tags+xml"/>
  <Override PartName="/ppt/tags/tag83.xml" ContentType="application/vnd.openxmlformats-officedocument.presentationml.tags+xml"/>
  <Override PartName="/ppt/theme/themeOverride38.xml" ContentType="application/vnd.openxmlformats-officedocument.themeOverride+xml"/>
  <Override PartName="/ppt/tags/tag84.xml" ContentType="application/vnd.openxmlformats-officedocument.presentationml.tags+xml"/>
  <Override PartName="/ppt/theme/themeOverride39.xml" ContentType="application/vnd.openxmlformats-officedocument.themeOverride+xml"/>
  <Override PartName="/ppt/tags/tag85.xml" ContentType="application/vnd.openxmlformats-officedocument.presentationml.tags+xml"/>
  <Override PartName="/ppt/theme/themeOverride40.xml" ContentType="application/vnd.openxmlformats-officedocument.themeOverride+xml"/>
  <Override PartName="/ppt/tags/tag86.xml" ContentType="application/vnd.openxmlformats-officedocument.presentationml.tags+xml"/>
  <Override PartName="/ppt/theme/themeOverride41.xml" ContentType="application/vnd.openxmlformats-officedocument.themeOverride+xml"/>
  <Override PartName="/ppt/tags/tag87.xml" ContentType="application/vnd.openxmlformats-officedocument.presentationml.tags+xml"/>
  <Override PartName="/ppt/theme/themeOverride42.xml" ContentType="application/vnd.openxmlformats-officedocument.themeOverride+xml"/>
  <Override PartName="/ppt/tags/tag88.xml" ContentType="application/vnd.openxmlformats-officedocument.presentationml.tags+xml"/>
  <Override PartName="/ppt/theme/themeOverride43.xml" ContentType="application/vnd.openxmlformats-officedocument.themeOverride+xml"/>
  <Override PartName="/ppt/tags/tag89.xml" ContentType="application/vnd.openxmlformats-officedocument.presentationml.tags+xml"/>
  <Override PartName="/ppt/tags/tag90.xml" ContentType="application/vnd.openxmlformats-officedocument.presentationml.tags+xml"/>
  <Override PartName="/ppt/theme/themeOverride44.xml" ContentType="application/vnd.openxmlformats-officedocument.themeOverride+xml"/>
  <Override PartName="/ppt/tags/tag91.xml" ContentType="application/vnd.openxmlformats-officedocument.presentationml.tags+xml"/>
  <Override PartName="/ppt/tags/tag9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Override45.xml" ContentType="application/vnd.openxmlformats-officedocument.themeOverr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xml" ContentType="application/vnd.openxmlformats-officedocument.presentationml.notesSlide+xml"/>
  <Override PartName="/ppt/tags/tag100.xml" ContentType="application/vnd.openxmlformats-officedocument.presentationml.tags+xml"/>
  <Override PartName="/ppt/notesSlides/notesSlide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6.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8.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9.xml" ContentType="application/vnd.openxmlformats-officedocument.presentationml.notesSlide+xml"/>
  <Override PartName="/ppt/tags/tag115.xml" ContentType="application/vnd.openxmlformats-officedocument.presentationml.tags+xml"/>
  <Override PartName="/ppt/notesSlides/notesSlide10.xml" ContentType="application/vnd.openxmlformats-officedocument.presentationml.notesSlide+xml"/>
  <Override PartName="/ppt/tags/tag116.xml" ContentType="application/vnd.openxmlformats-officedocument.presentationml.tags+xml"/>
  <Override PartName="/ppt/notesSlides/notesSlide1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3.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14.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1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7.xml" ContentType="application/vnd.openxmlformats-officedocument.presentationml.notesSlide+xml"/>
  <Override PartName="/ppt/tags/tag132.xml" ContentType="application/vnd.openxmlformats-officedocument.presentationml.tags+xml"/>
  <Override PartName="/ppt/notesSlides/notesSlide18.xml" ContentType="application/vnd.openxmlformats-officedocument.presentationml.notesSlide+xml"/>
  <Override PartName="/ppt/tags/tag133.xml" ContentType="application/vnd.openxmlformats-officedocument.presentationml.tags+xml"/>
  <Override PartName="/ppt/notesSlides/notesSlide1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20.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2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tags/tag143.xml" ContentType="application/vnd.openxmlformats-officedocument.presentationml.tags+xml"/>
  <Override PartName="/ppt/notesSlides/notesSlide2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Override46.xml" ContentType="application/vnd.openxmlformats-officedocument.themeOverr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Override47.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handoutMasterIdLst>
    <p:handoutMasterId r:id="rId50"/>
  </p:handoutMasterIdLst>
  <p:sldIdLst>
    <p:sldId id="261" r:id="rId2"/>
    <p:sldId id="343" r:id="rId3"/>
    <p:sldId id="358" r:id="rId4"/>
    <p:sldId id="414" r:id="rId5"/>
    <p:sldId id="445" r:id="rId6"/>
    <p:sldId id="423" r:id="rId7"/>
    <p:sldId id="495" r:id="rId8"/>
    <p:sldId id="502" r:id="rId9"/>
    <p:sldId id="496" r:id="rId10"/>
    <p:sldId id="497" r:id="rId11"/>
    <p:sldId id="498" r:id="rId12"/>
    <p:sldId id="499" r:id="rId13"/>
    <p:sldId id="501" r:id="rId14"/>
    <p:sldId id="409" r:id="rId15"/>
    <p:sldId id="458" r:id="rId16"/>
    <p:sldId id="348" r:id="rId17"/>
    <p:sldId id="408" r:id="rId18"/>
    <p:sldId id="2147378050" r:id="rId19"/>
    <p:sldId id="459" r:id="rId20"/>
    <p:sldId id="351" r:id="rId21"/>
    <p:sldId id="441" r:id="rId22"/>
    <p:sldId id="460" r:id="rId23"/>
    <p:sldId id="269" r:id="rId24"/>
    <p:sldId id="2147378046" r:id="rId25"/>
    <p:sldId id="433" r:id="rId26"/>
    <p:sldId id="370" r:id="rId27"/>
    <p:sldId id="375" r:id="rId28"/>
    <p:sldId id="374" r:id="rId29"/>
    <p:sldId id="379" r:id="rId30"/>
    <p:sldId id="380" r:id="rId31"/>
    <p:sldId id="381" r:id="rId32"/>
    <p:sldId id="382" r:id="rId33"/>
    <p:sldId id="383" r:id="rId34"/>
    <p:sldId id="384" r:id="rId35"/>
    <p:sldId id="385" r:id="rId36"/>
    <p:sldId id="268" r:id="rId37"/>
    <p:sldId id="505" r:id="rId38"/>
    <p:sldId id="2147378051" r:id="rId39"/>
    <p:sldId id="506" r:id="rId40"/>
    <p:sldId id="463" r:id="rId41"/>
    <p:sldId id="477" r:id="rId42"/>
    <p:sldId id="484" r:id="rId43"/>
    <p:sldId id="479" r:id="rId44"/>
    <p:sldId id="480" r:id="rId45"/>
    <p:sldId id="300" r:id="rId46"/>
    <p:sldId id="437" r:id="rId47"/>
    <p:sldId id="283" r:id="rId48"/>
  </p:sldIdLst>
  <p:sldSz cx="12192000" cy="6858000"/>
  <p:notesSz cx="6858000" cy="9144000"/>
  <p:embeddedFontLst>
    <p:embeddedFont>
      <p:font typeface="Arial Narrow" panose="020B0606020202030204" pitchFamily="34" charset="0"/>
      <p:regular r:id="rId51"/>
      <p:bold r:id="rId52"/>
      <p:italic r:id="rId53"/>
      <p:boldItalic r:id="rId54"/>
    </p:embeddedFont>
    <p:embeddedFont>
      <p:font typeface="SwissReSans" panose="020B0604020202020204" pitchFamily="34" charset="0"/>
      <p:regular r:id="rId55"/>
      <p:bold r:id="rId56"/>
      <p:italic r:id="rId57"/>
      <p:boldItalic r:id="rId58"/>
    </p:embeddedFont>
    <p:embeddedFont>
      <p:font typeface="SwissReSans Light" panose="020B0504020202020204" pitchFamily="34" charset="0"/>
      <p:regular r:id="rId59"/>
      <p:bold r:id="rId60"/>
      <p:italic r:id="rId61"/>
      <p:boldItalic r:id="rId62"/>
    </p:embeddedFont>
    <p:embeddedFont>
      <p:font typeface="SwissReSansOT" panose="04000500000000000000" pitchFamily="82" charset="0"/>
      <p:regular r:id="rId63"/>
      <p:bold r:id="rId64"/>
      <p:italic r:id="rId65"/>
      <p:boldItalic r:id="rId66"/>
    </p:embeddedFont>
    <p:embeddedFont>
      <p:font typeface="Wingdings 2" panose="05020102010507070707" pitchFamily="18" charset="2"/>
      <p:regular r:id="rId67"/>
    </p:embeddedFont>
  </p:embeddedFontLst>
  <p:custDataLst>
    <p:tags r:id="rId6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CCFF"/>
    <a:srgbClr val="D0D8D6"/>
    <a:srgbClr val="E4CFE9"/>
    <a:srgbClr val="F1E7F4"/>
    <a:srgbClr val="FCE7F5"/>
    <a:srgbClr val="F9CFEB"/>
    <a:srgbClr val="E5F6FC"/>
    <a:srgbClr val="99DDF3"/>
    <a:srgbClr val="F399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6116B6-E48D-4F30-B305-6CA2E9958473}" v="2" dt="2023-09-27T17:51:22.091"/>
  </p1510:revLst>
</p1510:revInfo>
</file>

<file path=ppt/tableStyles.xml><?xml version="1.0" encoding="utf-8"?>
<a:tblStyleLst xmlns:a="http://schemas.openxmlformats.org/drawingml/2006/main" def="{4F870FC3-41F4-4639-9F92-194A608F593C}">
  <a:tblStyle styleId="{4F870FC3-41F4-4639-9F92-194A608F593C}" styleName="Swiss Re - Table 1">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1">
              <a:tint val="36000"/>
            </a:schemeClr>
          </a:solidFill>
        </a:fill>
      </a:tcStyle>
    </a:band2H>
    <a:band1V>
      <a:tcStyle>
        <a:tcBdr/>
        <a:fill>
          <a:solidFill>
            <a:schemeClr val="accent1">
              <a:tint val="36000"/>
            </a:schemeClr>
          </a:solidFill>
        </a:fill>
      </a:tcStyle>
    </a:band1V>
    <a:firstRow>
      <a:tcTxStyle b="on">
        <a:fontRef idx="minor">
          <a:scrgbClr r="255" g="255" b="255"/>
        </a:fontRef>
        <a:schemeClr val="lt1"/>
      </a:tcTxStyle>
      <a:tcStyle>
        <a:tcBdr/>
        <a:fill>
          <a:solidFill>
            <a:schemeClr val="accent1"/>
          </a:solidFill>
        </a:fill>
      </a:tcStyle>
    </a:firstRow>
  </a:tblStyle>
  <a:tblStyle styleId="{7E6E6707-7832-46BE-A3A0-E36881F78559}" styleName="Swiss Re - Table 2">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5">
              <a:tint val="36000"/>
            </a:schemeClr>
          </a:solidFill>
        </a:fill>
      </a:tcStyle>
    </a:band2H>
    <a:band1V>
      <a:tcStyle>
        <a:tcBdr/>
        <a:fill>
          <a:solidFill>
            <a:schemeClr val="accent5">
              <a:tint val="36000"/>
            </a:schemeClr>
          </a:solidFill>
        </a:fill>
      </a:tcStyle>
    </a:band1V>
    <a:firstRow>
      <a:tcTxStyle b="on">
        <a:fontRef idx="minor">
          <a:scrgbClr r="255" g="255" b="255"/>
        </a:fontRef>
        <a:schemeClr val="lt1"/>
      </a:tcTxStyle>
      <a:tcStyle>
        <a:tcBdr/>
        <a:fill>
          <a:solidFill>
            <a:schemeClr val="accent5"/>
          </a:solidFill>
        </a:fill>
      </a:tcStyle>
    </a:firstRow>
  </a:tblStyle>
  <a:tblStyle styleId="{BBE75E58-984F-4F72-8EDD-5C9A88DD35F0}" styleName="Swiss Re - Table 3">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3">
              <a:tint val="36000"/>
            </a:schemeClr>
          </a:solidFill>
        </a:fill>
      </a:tcStyle>
    </a:band2H>
    <a:band1V>
      <a:tcStyle>
        <a:tcBdr/>
        <a:fill>
          <a:solidFill>
            <a:schemeClr val="accent3">
              <a:tint val="36000"/>
            </a:schemeClr>
          </a:solidFill>
        </a:fill>
      </a:tcStyle>
    </a:band1V>
    <a:firstRow>
      <a:tcTxStyle b="on">
        <a:fontRef idx="minor">
          <a:scrgbClr r="255" g="255" b="255"/>
        </a:fontRef>
        <a:schemeClr val="lt1"/>
      </a:tcTxStyle>
      <a:tcStyle>
        <a:tcBdr/>
        <a:fill>
          <a:solidFill>
            <a:schemeClr val="accent3"/>
          </a:solidFill>
        </a:fill>
      </a:tcStyle>
    </a:firstRow>
  </a:tblStyle>
  <a:tblStyle styleId="{F0DF0198-80C8-49AA-8D90-CB580F7814A3}" styleName="Swiss Re - Table 4">
    <a:wholeTbl>
      <a:tcTxStyle>
        <a:fontRef idx="minor">
          <a:scrgbClr r="40" g="62" b="54"/>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noFill/>
        </a:fill>
      </a:tcStyle>
    </a:wholeTbl>
  </a:tblStyle>
  <a:tblStyle styleId="{B879B2AA-A785-4C12-A31E-098CB692474E}" styleName="Swiss Re - Table 5">
    <a:wholeTbl>
      <a:tcTxStyle>
        <a:fontRef idx="minor">
          <a:scrgbClr r="40" g="62" b="54"/>
        </a:fontRef>
        <a:schemeClr val="tx1"/>
      </a:tcTxStyle>
      <a:tcStyle>
        <a:tcBdr>
          <a:left>
            <a:ln w="12700" cmpd="sng">
              <a:solidFill>
                <a:schemeClr val="accent1"/>
              </a:solidFill>
            </a:ln>
          </a:left>
          <a:right>
            <a:ln w="12700" cmpd="sng">
              <a:solidFill>
                <a:schemeClr val="accent1"/>
              </a:solidFill>
            </a:ln>
          </a:right>
          <a:top>
            <a:ln>
              <a:noFill/>
            </a:ln>
          </a:top>
          <a:bottom>
            <a:ln>
              <a:noFill/>
            </a:ln>
          </a:bottom>
          <a:insideH>
            <a:ln>
              <a:noFill/>
            </a:ln>
          </a:insideH>
          <a:insideV>
            <a:ln w="12700" cmpd="sng">
              <a:solidFill>
                <a:schemeClr val="accent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9" autoAdjust="0"/>
    <p:restoredTop sz="94645" autoAdjust="0"/>
  </p:normalViewPr>
  <p:slideViewPr>
    <p:cSldViewPr showGuides="1">
      <p:cViewPr varScale="1">
        <p:scale>
          <a:sx n="77" d="100"/>
          <a:sy n="77" d="100"/>
        </p:scale>
        <p:origin x="126" y="954"/>
      </p:cViewPr>
      <p:guideLst>
        <p:guide orient="horz" pos="1776"/>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96" d="100"/>
          <a:sy n="96" d="100"/>
        </p:scale>
        <p:origin x="355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wissReSan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B7C786-A259-4FDD-A4C0-BD83D19C2427}" type="datetimeFigureOut">
              <a:rPr lang="en-GB" smtClean="0">
                <a:latin typeface="SwissReSans" pitchFamily="34" charset="0"/>
              </a:rPr>
              <a:pPr/>
              <a:t>29/10/2025</a:t>
            </a:fld>
            <a:endParaRPr lang="en-GB" dirty="0">
              <a:latin typeface="SwissReSan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wissReSan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ADD15C-2E90-415F-B376-5831ACCDAAD0}" type="slidenum">
              <a:rPr lang="en-GB" smtClean="0">
                <a:latin typeface="SwissReSans" pitchFamily="34" charset="0"/>
              </a:rPr>
              <a:pPr/>
              <a:t>‹#›</a:t>
            </a:fld>
            <a:endParaRPr lang="en-GB" dirty="0">
              <a:latin typeface="SwissReSans" pitchFamily="34" charset="0"/>
            </a:endParaRPr>
          </a:p>
        </p:txBody>
      </p:sp>
    </p:spTree>
    <p:extLst>
      <p:ext uri="{BB962C8B-B14F-4D97-AF65-F5344CB8AC3E}">
        <p14:creationId xmlns:p14="http://schemas.microsoft.com/office/powerpoint/2010/main" val="283796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wissReSans"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wissReSans" pitchFamily="34" charset="0"/>
              </a:defRPr>
            </a:lvl1pPr>
          </a:lstStyle>
          <a:p>
            <a:fld id="{3A1CEC75-F9BB-42F0-8E1C-193797F4D4D6}" type="datetimeFigureOut">
              <a:rPr lang="de-DE" smtClean="0"/>
              <a:pPr/>
              <a:t>29.10.2025</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wissReSans"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wissReSans" pitchFamily="34" charset="0"/>
              </a:defRPr>
            </a:lvl1pPr>
          </a:lstStyle>
          <a:p>
            <a:fld id="{CF8ED666-4372-485F-9851-ED435EF4ACCF}" type="slidenum">
              <a:rPr lang="en-GB" smtClean="0"/>
              <a:pPr/>
              <a:t>‹#›</a:t>
            </a:fld>
            <a:endParaRPr lang="en-GB" dirty="0"/>
          </a:p>
        </p:txBody>
      </p:sp>
    </p:spTree>
    <p:extLst>
      <p:ext uri="{BB962C8B-B14F-4D97-AF65-F5344CB8AC3E}">
        <p14:creationId xmlns:p14="http://schemas.microsoft.com/office/powerpoint/2010/main" val="3379760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sReSans" pitchFamily="34" charset="0"/>
        <a:ea typeface="+mn-ea"/>
        <a:cs typeface="+mn-cs"/>
      </a:defRPr>
    </a:lvl1pPr>
    <a:lvl2pPr marL="349250" indent="0" algn="l" defTabSz="914400" rtl="0" eaLnBrk="1" latinLnBrk="0" hangingPunct="1">
      <a:defRPr sz="1200" kern="1200">
        <a:solidFill>
          <a:schemeClr val="tx1"/>
        </a:solidFill>
        <a:latin typeface="SwissReSans" pitchFamily="34" charset="0"/>
        <a:ea typeface="+mn-ea"/>
        <a:cs typeface="+mn-cs"/>
      </a:defRPr>
    </a:lvl2pPr>
    <a:lvl3pPr marL="717550" indent="0" algn="l" defTabSz="914400" rtl="0" eaLnBrk="1" latinLnBrk="0" hangingPunct="1">
      <a:defRPr sz="1200" kern="1200">
        <a:solidFill>
          <a:schemeClr val="tx1"/>
        </a:solidFill>
        <a:latin typeface="SwissReSans" pitchFamily="34" charset="0"/>
        <a:ea typeface="+mn-ea"/>
        <a:cs typeface="+mn-cs"/>
      </a:defRPr>
    </a:lvl3pPr>
    <a:lvl4pPr marL="1066800" indent="0" algn="l" defTabSz="914400" rtl="0" eaLnBrk="1" latinLnBrk="0" hangingPunct="1">
      <a:defRPr sz="1200" kern="1200">
        <a:solidFill>
          <a:schemeClr val="tx1"/>
        </a:solidFill>
        <a:latin typeface="SwissReSans" pitchFamily="34" charset="0"/>
        <a:ea typeface="+mn-ea"/>
        <a:cs typeface="+mn-cs"/>
      </a:defRPr>
    </a:lvl4pPr>
    <a:lvl5pPr marL="1435100" indent="0" algn="l" defTabSz="914400" rtl="0" eaLnBrk="1" latinLnBrk="0" hangingPunct="1">
      <a:defRPr sz="1200" kern="1200">
        <a:solidFill>
          <a:schemeClr val="tx1"/>
        </a:solidFill>
        <a:latin typeface="SwissReSan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4553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dirty="0">
                <a:effectLst/>
              </a:rPr>
              <a:t>There are 2 primary ingredients:</a:t>
            </a:r>
          </a:p>
          <a:p>
            <a:r>
              <a:rPr lang="en-US" dirty="0">
                <a:effectLst/>
              </a:rPr>
              <a:t>Hepatic fibrosis</a:t>
            </a:r>
          </a:p>
          <a:p>
            <a:r>
              <a:rPr lang="en-US" dirty="0">
                <a:effectLst/>
              </a:rPr>
              <a:t>Regenerating liver cells</a:t>
            </a:r>
          </a:p>
          <a:p>
            <a:r>
              <a:rPr lang="en-US" dirty="0">
                <a:effectLst/>
              </a:rPr>
              <a:t>In response to injury and loss, growth regulators induce hepatocellular hyperplasia (producing regenerating nodules) and arterial growth (angiogenesis). Among the growth regulators are cytokines and hepatic growth factors (</a:t>
            </a:r>
            <a:r>
              <a:rPr lang="en-US" dirty="0" err="1">
                <a:effectLst/>
              </a:rPr>
              <a:t>eg</a:t>
            </a:r>
            <a:r>
              <a:rPr lang="en-US" dirty="0">
                <a:effectLst/>
              </a:rPr>
              <a:t>, epithelial growth factor, hepatocyte growth factor, transforming growth factor-α, tumor necrosis factor). Insulin, glucagon, and patterns of intrahepatic blood flow determine how and where nodules develop.</a:t>
            </a:r>
          </a:p>
          <a:p>
            <a:r>
              <a:rPr lang="en-US" dirty="0">
                <a:effectLst/>
              </a:rPr>
              <a:t>Overview of Cirrhosis </a:t>
            </a:r>
          </a:p>
          <a:p>
            <a:r>
              <a:rPr lang="en-US" dirty="0">
                <a:effectLst/>
              </a:rPr>
              <a:t>Angiogenesis produces new vessels within the fibrous sheath that surrounds nodules. These vessels connect the hepatic artery and portal vein to hepatic </a:t>
            </a:r>
            <a:r>
              <a:rPr lang="en-US" dirty="0" err="1">
                <a:effectLst/>
              </a:rPr>
              <a:t>venules</a:t>
            </a:r>
            <a:r>
              <a:rPr lang="en-US" dirty="0">
                <a:effectLst/>
              </a:rPr>
              <a:t>, restoring the intrahepatic circulatory pathways. Such interconnecting vessels provide relatively low-volume, high-pressure venous drainage that cannot accommodate as much blood volume as normal. As a result, portal vein pressure increases. Such distortions in blood flow contribute to portal hypertension, which increases because the regenerating nodules compress hepatic </a:t>
            </a:r>
            <a:r>
              <a:rPr lang="en-US" dirty="0" err="1">
                <a:effectLst/>
              </a:rPr>
              <a:t>venules</a:t>
            </a:r>
            <a:r>
              <a:rPr lang="en-US" dirty="0">
                <a:effectLst/>
              </a:rPr>
              <a:t>.</a:t>
            </a:r>
          </a:p>
          <a:p>
            <a:r>
              <a:rPr lang="en-US" dirty="0">
                <a:effectLst/>
              </a:rPr>
              <a:t>The progression rate from fibrosis to cirrhosis and the morphology of cirrhosis vary from person to person. Presumably, the reason for such variation is the extent of exposure to the injurious stimulus and the individual’s response.</a:t>
            </a:r>
          </a:p>
          <a:p>
            <a:endParaRPr lang="en-US" dirty="0"/>
          </a:p>
          <a:p>
            <a:endParaRPr lang="en-US" dirty="0"/>
          </a:p>
        </p:txBody>
      </p:sp>
    </p:spTree>
    <p:extLst>
      <p:ext uri="{BB962C8B-B14F-4D97-AF65-F5344CB8AC3E}">
        <p14:creationId xmlns:p14="http://schemas.microsoft.com/office/powerpoint/2010/main" val="286425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685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16</a:t>
            </a:fld>
            <a:endParaRPr lang="en-US"/>
          </a:p>
        </p:txBody>
      </p:sp>
    </p:spTree>
    <p:extLst>
      <p:ext uri="{BB962C8B-B14F-4D97-AF65-F5344CB8AC3E}">
        <p14:creationId xmlns:p14="http://schemas.microsoft.com/office/powerpoint/2010/main" val="197586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 Cell </a:t>
            </a:r>
            <a:r>
              <a:rPr lang="en-US" dirty="0" err="1"/>
              <a:t>german</a:t>
            </a:r>
            <a:r>
              <a:rPr lang="en-US" baseline="0" dirty="0"/>
              <a:t> name for a fattening feed in cattle. Granules in protoplasm thought to be sign of good nourishment</a:t>
            </a:r>
            <a:endParaRPr lang="en-US" dirty="0"/>
          </a:p>
          <a:p>
            <a:r>
              <a:rPr lang="en-US" dirty="0"/>
              <a:t>Plasmodium</a:t>
            </a:r>
            <a:r>
              <a:rPr lang="en-US" baseline="0" dirty="0"/>
              <a:t> parasite</a:t>
            </a:r>
            <a:endParaRPr lang="en-US" dirty="0"/>
          </a:p>
        </p:txBody>
      </p:sp>
    </p:spTree>
    <p:extLst>
      <p:ext uri="{BB962C8B-B14F-4D97-AF65-F5344CB8AC3E}">
        <p14:creationId xmlns:p14="http://schemas.microsoft.com/office/powerpoint/2010/main" val="177876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poor reproducibility</a:t>
            </a:r>
            <a:r>
              <a:rPr lang="en-US" baseline="0" dirty="0"/>
              <a:t> that may be explained by heterogeneity of liver fibrosis, small size of hepatic samples and inter and intra observer variability in the histological exam</a:t>
            </a:r>
          </a:p>
          <a:p>
            <a:r>
              <a:rPr lang="en-US" baseline="0" dirty="0" err="1"/>
              <a:t>Glisson’s</a:t>
            </a:r>
            <a:r>
              <a:rPr lang="en-US" baseline="0" dirty="0"/>
              <a:t> capsule named for British doc Francis </a:t>
            </a:r>
            <a:r>
              <a:rPr lang="en-US" baseline="0" dirty="0" err="1"/>
              <a:t>Glisson</a:t>
            </a:r>
            <a:r>
              <a:rPr lang="en-US" baseline="0" dirty="0"/>
              <a:t>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18</a:t>
            </a:fld>
            <a:endParaRPr lang="en-US"/>
          </a:p>
        </p:txBody>
      </p:sp>
    </p:spTree>
    <p:extLst>
      <p:ext uri="{BB962C8B-B14F-4D97-AF65-F5344CB8AC3E}">
        <p14:creationId xmlns:p14="http://schemas.microsoft.com/office/powerpoint/2010/main" val="380821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099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90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359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239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a:t>
            </a:r>
            <a:r>
              <a:rPr lang="en-US" baseline="0" dirty="0"/>
              <a:t> sends to </a:t>
            </a:r>
            <a:r>
              <a:rPr lang="en-US" baseline="0" dirty="0" err="1"/>
              <a:t>LabCorp</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26</a:t>
            </a:fld>
            <a:endParaRPr lang="en-US"/>
          </a:p>
        </p:txBody>
      </p:sp>
    </p:spTree>
    <p:extLst>
      <p:ext uri="{BB962C8B-B14F-4D97-AF65-F5344CB8AC3E}">
        <p14:creationId xmlns:p14="http://schemas.microsoft.com/office/powerpoint/2010/main" val="30757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April 2017 ILC</a:t>
            </a:r>
            <a:r>
              <a:rPr lang="en-US" baseline="0" dirty="0"/>
              <a:t> the largest event for EASL:  </a:t>
            </a:r>
            <a:r>
              <a:rPr lang="en-US" dirty="0"/>
              <a:t>Hep</a:t>
            </a:r>
            <a:r>
              <a:rPr lang="en-US" baseline="0" dirty="0"/>
              <a:t> C is most widespread transmissible disease globally estimated to infect 185 million people of whom 350,000 die each yr.</a:t>
            </a:r>
            <a:endParaRPr lang="en-US" dirty="0"/>
          </a:p>
        </p:txBody>
      </p:sp>
    </p:spTree>
    <p:extLst>
      <p:ext uri="{BB962C8B-B14F-4D97-AF65-F5344CB8AC3E}">
        <p14:creationId xmlns:p14="http://schemas.microsoft.com/office/powerpoint/2010/main" val="2634745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5051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4231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4441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C</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34</a:t>
            </a:fld>
            <a:endParaRPr lang="en-US"/>
          </a:p>
        </p:txBody>
      </p:sp>
    </p:spTree>
    <p:extLst>
      <p:ext uri="{BB962C8B-B14F-4D97-AF65-F5344CB8AC3E}">
        <p14:creationId xmlns:p14="http://schemas.microsoft.com/office/powerpoint/2010/main" val="54792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is B  NAFLD</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35</a:t>
            </a:fld>
            <a:endParaRPr lang="en-US"/>
          </a:p>
        </p:txBody>
      </p:sp>
    </p:spTree>
    <p:extLst>
      <p:ext uri="{BB962C8B-B14F-4D97-AF65-F5344CB8AC3E}">
        <p14:creationId xmlns:p14="http://schemas.microsoft.com/office/powerpoint/2010/main" val="25056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a:t>
            </a:r>
            <a:r>
              <a:rPr lang="en-US" baseline="0" dirty="0"/>
              <a:t> and passive immunization with hep B Immunoglobulin not affordable </a:t>
            </a:r>
          </a:p>
          <a:p>
            <a:r>
              <a:rPr lang="en-US" baseline="0" dirty="0"/>
              <a:t>Death rate is high with hep E in pregnancy especially genotype I during third trimester</a:t>
            </a:r>
          </a:p>
          <a:p>
            <a:r>
              <a:rPr lang="en-US" baseline="0" dirty="0" err="1"/>
              <a:t>Alflatoxin</a:t>
            </a:r>
            <a:r>
              <a:rPr lang="en-US" baseline="0" dirty="0"/>
              <a:t> is a toxin produced by mold growing on rice or corn stored improperly.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Parasites and liver flukes are also problems in developing countries, causing a significant degree of liver disease by obstructing the hepatic and common bile ducts.  The Chinese Liver fluke, referred to as </a:t>
            </a:r>
            <a:r>
              <a:rPr lang="en-US" sz="1200" kern="1200" dirty="0" err="1">
                <a:solidFill>
                  <a:schemeClr val="tx1"/>
                </a:solidFill>
                <a:effectLst/>
                <a:latin typeface="+mn-lt"/>
                <a:ea typeface="+mn-ea"/>
                <a:cs typeface="+mn-cs"/>
              </a:rPr>
              <a:t>Clonorchiasis</a:t>
            </a:r>
            <a:r>
              <a:rPr lang="en-US" sz="1200" kern="1200" dirty="0">
                <a:solidFill>
                  <a:schemeClr val="tx1"/>
                </a:solidFill>
                <a:effectLst/>
                <a:latin typeface="+mn-lt"/>
                <a:ea typeface="+mn-ea"/>
                <a:cs typeface="+mn-cs"/>
              </a:rPr>
              <a:t>, passes through fecal matter which are then ingested by </a:t>
            </a:r>
            <a:r>
              <a:rPr lang="en-US" sz="1200" kern="1200" dirty="0" err="1">
                <a:solidFill>
                  <a:schemeClr val="tx1"/>
                </a:solidFill>
                <a:effectLst/>
                <a:latin typeface="+mn-lt"/>
                <a:ea typeface="+mn-ea"/>
                <a:cs typeface="+mn-cs"/>
              </a:rPr>
              <a:t>mullusks</a:t>
            </a:r>
            <a:r>
              <a:rPr lang="en-US" sz="1200" kern="1200" dirty="0">
                <a:solidFill>
                  <a:schemeClr val="tx1"/>
                </a:solidFill>
                <a:effectLst/>
                <a:latin typeface="+mn-lt"/>
                <a:ea typeface="+mn-ea"/>
                <a:cs typeface="+mn-cs"/>
              </a:rPr>
              <a:t>. Humans can be infected when ingesting raw or undercooked fresh water fish. This type of fluke is associated with an extremely high risk for cholangiocarcinoma, a bile duct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Schistosomiasis, freshwater</a:t>
            </a:r>
            <a:r>
              <a:rPr lang="en-US" sz="1200" kern="1200" baseline="0" dirty="0">
                <a:solidFill>
                  <a:schemeClr val="tx1"/>
                </a:solidFill>
                <a:effectLst/>
                <a:latin typeface="+mn-lt"/>
                <a:ea typeface="+mn-ea"/>
                <a:cs typeface="+mn-cs"/>
              </a:rPr>
              <a:t> parasitic worms carried by infected snails and get into water, can go through skin and travel through bloodstream to liver, intestines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 countries in</a:t>
            </a:r>
            <a:r>
              <a:rPr lang="en-US" sz="1200" kern="1200" baseline="0" dirty="0">
                <a:solidFill>
                  <a:schemeClr val="tx1"/>
                </a:solidFill>
                <a:effectLst/>
                <a:latin typeface="+mn-lt"/>
                <a:ea typeface="+mn-ea"/>
                <a:cs typeface="+mn-cs"/>
              </a:rPr>
              <a:t> order of most liver cancer to least is Mongolia, Gambia, Thailand, South Korea, Taiwan, North Korea, Guinea, Mali, Cameroon, Tonga and Guinea-Bissau</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4</a:t>
            </a:fld>
            <a:endParaRPr lang="en-US"/>
          </a:p>
        </p:txBody>
      </p:sp>
    </p:spTree>
    <p:extLst>
      <p:ext uri="{BB962C8B-B14F-4D97-AF65-F5344CB8AC3E}">
        <p14:creationId xmlns:p14="http://schemas.microsoft.com/office/powerpoint/2010/main" val="183866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8113" marR="0" lvl="0" indent="-138113" algn="l" defTabSz="914400" rtl="0" eaLnBrk="1" fontAlgn="auto" latinLnBrk="0" hangingPunct="1">
              <a:lnSpc>
                <a:spcPct val="90000"/>
              </a:lnSpc>
              <a:spcBef>
                <a:spcPts val="800"/>
              </a:spcBef>
              <a:spcAft>
                <a:spcPts val="0"/>
              </a:spcAft>
              <a:buClr>
                <a:schemeClr val="accent1"/>
              </a:buClr>
              <a:buSzPct val="85000"/>
              <a:buFont typeface="Wingdings 2" panose="05020102010507070707" pitchFamily="18" charset="2"/>
              <a:buChar char="¡"/>
              <a:tabLst/>
              <a:defRPr/>
            </a:pPr>
            <a:r>
              <a:rPr lang="en-US" sz="1200" kern="1200">
                <a:solidFill>
                  <a:schemeClr val="tx1"/>
                </a:solidFill>
                <a:effectLst/>
                <a:latin typeface="+mn-lt"/>
                <a:ea typeface="+mn-ea"/>
                <a:cs typeface="+mn-cs"/>
              </a:rPr>
              <a:t>Schistosomiasis, freshwater</a:t>
            </a:r>
            <a:r>
              <a:rPr lang="en-US" sz="1200" kern="1200" baseline="0">
                <a:solidFill>
                  <a:schemeClr val="tx1"/>
                </a:solidFill>
                <a:effectLst/>
                <a:latin typeface="+mn-lt"/>
                <a:ea typeface="+mn-ea"/>
                <a:cs typeface="+mn-cs"/>
              </a:rPr>
              <a:t> parasitic worms carried by infected snails and get into water, can go through skin and travel through bloodstream to liver, intestines</a:t>
            </a:r>
            <a:endParaRPr lang="en-US"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286856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Infected child</a:t>
            </a:r>
            <a:r>
              <a:rPr lang="en-US" baseline="0" dirty="0"/>
              <a:t> transmits to uninfected child during the first 5-6 yrs of life.</a:t>
            </a:r>
            <a:endParaRPr lang="en-US" dirty="0"/>
          </a:p>
        </p:txBody>
      </p:sp>
    </p:spTree>
    <p:extLst>
      <p:ext uri="{BB962C8B-B14F-4D97-AF65-F5344CB8AC3E}">
        <p14:creationId xmlns:p14="http://schemas.microsoft.com/office/powerpoint/2010/main" val="154966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Egypt</a:t>
            </a:r>
            <a:r>
              <a:rPr lang="en-US" baseline="0" dirty="0"/>
              <a:t>’s issue with Schistosomiasis led to a large controlled campaign from 1950 – 1980 using IV tartar emetic as a community wide treatment. Unfortunately caused a large reservoir of Hep C.  Was not until mid 1980s that an oral med, </a:t>
            </a:r>
            <a:r>
              <a:rPr lang="en-US" baseline="0" dirty="0" err="1"/>
              <a:t>Prazequantel</a:t>
            </a:r>
            <a:r>
              <a:rPr lang="en-US" baseline="0" dirty="0"/>
              <a:t>  replaced tartar.  The peak impact has yet to be reached as testing for hep C did not start until 1990s and there is a 20 yr period of chronicity to see the sequelae of Hep C.</a:t>
            </a:r>
            <a:endParaRPr lang="en-US" dirty="0"/>
          </a:p>
        </p:txBody>
      </p:sp>
    </p:spTree>
    <p:extLst>
      <p:ext uri="{BB962C8B-B14F-4D97-AF65-F5344CB8AC3E}">
        <p14:creationId xmlns:p14="http://schemas.microsoft.com/office/powerpoint/2010/main" val="154260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Nafld</a:t>
            </a:r>
            <a:r>
              <a:rPr lang="en-US" dirty="0"/>
              <a:t> leads to </a:t>
            </a:r>
            <a:r>
              <a:rPr lang="en-US" dirty="0" err="1"/>
              <a:t>nash</a:t>
            </a:r>
            <a:r>
              <a:rPr lang="en-US" dirty="0"/>
              <a:t> in which liver becomes inflamed due to accumulation of fat</a:t>
            </a:r>
          </a:p>
        </p:txBody>
      </p:sp>
    </p:spTree>
    <p:extLst>
      <p:ext uri="{BB962C8B-B14F-4D97-AF65-F5344CB8AC3E}">
        <p14:creationId xmlns:p14="http://schemas.microsoft.com/office/powerpoint/2010/main" val="180263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197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Facts from the International</a:t>
            </a:r>
            <a:r>
              <a:rPr lang="en-US" baseline="0" dirty="0"/>
              <a:t> Liver Congress 2016 that took place in Barcelona April 2016(EASL)</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EAAB3A4-3635-4B9A-81AC-A8E1E78ACB8B}" type="slidenum">
              <a:rPr lang="en-US" smtClean="0"/>
              <a:t>13</a:t>
            </a:fld>
            <a:endParaRPr lang="en-US"/>
          </a:p>
        </p:txBody>
      </p:sp>
    </p:spTree>
    <p:extLst>
      <p:ext uri="{BB962C8B-B14F-4D97-AF65-F5344CB8AC3E}">
        <p14:creationId xmlns:p14="http://schemas.microsoft.com/office/powerpoint/2010/main" val="1481398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png"/><Relationship Id="rId2" Type="http://schemas.openxmlformats.org/officeDocument/2006/relationships/tags" Target="../tags/tag33.xml"/><Relationship Id="rId1" Type="http://schemas.openxmlformats.org/officeDocument/2006/relationships/themeOverride" Target="../theme/themeOverride10.xml"/><Relationship Id="rId6" Type="http://schemas.openxmlformats.org/officeDocument/2006/relationships/slideMaster" Target="../slideMasters/slideMaster1.xml"/><Relationship Id="rId5" Type="http://schemas.openxmlformats.org/officeDocument/2006/relationships/tags" Target="../tags/tag36.xml"/><Relationship Id="rId4" Type="http://schemas.openxmlformats.org/officeDocument/2006/relationships/tags" Target="../tags/tag35.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hemeOverride" Target="../theme/themeOverride19.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hemeOverride" Target="../theme/themeOverride20.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hemeOverride" Target="../theme/themeOverride21.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hemeOverride" Target="../theme/themeOverride2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3.png"/><Relationship Id="rId2" Type="http://schemas.openxmlformats.org/officeDocument/2006/relationships/tags" Target="../tags/tag56.xml"/><Relationship Id="rId1" Type="http://schemas.openxmlformats.org/officeDocument/2006/relationships/themeOverride" Target="../theme/themeOverride23.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hemeOverride" Target="../theme/themeOverride2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hemeOverride" Target="../theme/themeOverride2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hemeOverride" Target="../theme/themeOverride26.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hemeOverride" Target="../theme/themeOverride27.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hemeOverride" Target="../theme/themeOverride28.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hemeOverride" Target="../theme/themeOverride2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hemeOverride" Target="../theme/themeOverride30.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hemeOverride" Target="../theme/themeOverride3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hemeOverride" Target="../theme/themeOverride32.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hemeOverride" Target="../theme/themeOverride33.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hemeOverride" Target="../theme/themeOverride34.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Override" Target="../theme/themeOverride3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hemeOverride" Target="../theme/themeOverride36.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hemeOverride" Target="../theme/themeOverride37.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hemeOverride" Target="../theme/themeOverride38.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themeOverride" Target="../theme/themeOverride39.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hemeOverride" Target="../theme/themeOverride4.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hemeOverride" Target="../theme/themeOverride40.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themeOverride" Target="../theme/themeOverride4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hemeOverride" Target="../theme/themeOverride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hemeOverride" Target="../theme/themeOverride5.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hemeOverride" Target="../theme/themeOverride43.xml"/><Relationship Id="rId5" Type="http://schemas.openxmlformats.org/officeDocument/2006/relationships/image" Target="../media/image5.emf"/><Relationship Id="rId4"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hemeOverride" Target="../theme/themeOverride44.xml"/><Relationship Id="rId5" Type="http://schemas.openxmlformats.org/officeDocument/2006/relationships/image" Target="../media/image5.emf"/><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hemeOverride" Target="../theme/themeOverride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hemeOverride" Target="../theme/themeOverride7.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3.png"/><Relationship Id="rId2" Type="http://schemas.openxmlformats.org/officeDocument/2006/relationships/tags" Target="../tags/tag24.xml"/><Relationship Id="rId1" Type="http://schemas.openxmlformats.org/officeDocument/2006/relationships/themeOverride" Target="../theme/themeOverride8.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hemeOverride" Target="../theme/themeOverride9.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Gradient only" preserve="1" userDrawn="1">
  <p:cSld name="Title Slide - Gradient only">
    <p:bg bwMode="gray">
      <p:bgPr>
        <a:gradFill flip="none" rotWithShape="1">
          <a:gsLst>
            <a:gs pos="0">
              <a:schemeClr val="tx2"/>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8A09500F-2C3A-407E-85DD-37CBA4ABE2D7}"/>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13134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 Image and Number" preserve="1" userDrawn="1">
  <p:cSld name="Section Header - Image and Number">
    <p:bg>
      <p:bgPr>
        <a:solidFill>
          <a:srgbClr val="D1DCD6"/>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543699" y="2829884"/>
            <a:ext cx="4472180" cy="3847207"/>
          </a:xfrm>
        </p:spPr>
        <p:txBody>
          <a:bodyPr wrap="none" anchor="t">
            <a:noAutofit/>
          </a:bodyPr>
          <a:lstStyle>
            <a:lvl1pPr marL="0" indent="0">
              <a:spcBef>
                <a:spcPts val="0"/>
              </a:spcBef>
              <a:buFontTx/>
              <a:buNone/>
              <a:defRPr sz="2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33908246-DAA1-4207-8051-4BFA8E44B261}"/>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7532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695325" y="1628776"/>
            <a:ext cx="11017250" cy="4392513"/>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itle 4"/>
          <p:cNvSpPr>
            <a:spLocks noGrp="1"/>
          </p:cNvSpPr>
          <p:nvPr>
            <p:ph type="title"/>
          </p:nvPr>
        </p:nvSpPr>
        <p:spPr/>
        <p:txBody>
          <a:bodyPr/>
          <a:lstStyle/>
          <a:p>
            <a:r>
              <a:rPr lang="en-GB"/>
              <a:t>Click to edit Master title style</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bwMode="black">
          <a:xfrm>
            <a:off x="6384032" y="1628776"/>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p>
            <a:r>
              <a:rPr lang="en-GB"/>
              <a:t>Click to edit Master title style</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rt/Table slide" preserve="1" userDrawn="1">
  <p:cSld name="Chart/Table slid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Click to edit Master title style</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2" name="Rechteck 1">
            <a:extLst>
              <a:ext uri="{FF2B5EF4-FFF2-40B4-BE49-F238E27FC236}">
                <a16:creationId xmlns:a16="http://schemas.microsoft.com/office/drawing/2014/main" id="{4371CFE5-E254-45E2-8EE8-B8B0647FB482}"/>
              </a:ext>
            </a:extLst>
          </p:cNvPr>
          <p:cNvSpPr>
            <a:spLocks/>
          </p:cNvSpPr>
          <p:nvPr userDrawn="1"/>
        </p:nvSpPr>
        <p:spPr>
          <a:xfrm>
            <a:off x="695325" y="1628776"/>
            <a:ext cx="11017250" cy="4392513"/>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1" name="Inhaltsplatzhalter 10">
            <a:extLst>
              <a:ext uri="{FF2B5EF4-FFF2-40B4-BE49-F238E27FC236}">
                <a16:creationId xmlns:a16="http://schemas.microsoft.com/office/drawing/2014/main" id="{8E22A2CB-E5EA-492E-BA25-010E3DC42380}"/>
              </a:ext>
            </a:extLst>
          </p:cNvPr>
          <p:cNvSpPr>
            <a:spLocks noGrp="1"/>
          </p:cNvSpPr>
          <p:nvPr>
            <p:ph sz="quarter" idx="14" hasCustomPrompt="1"/>
          </p:nvPr>
        </p:nvSpPr>
        <p:spPr>
          <a:xfrm>
            <a:off x="911325" y="1844776"/>
            <a:ext cx="10585250" cy="3960513"/>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711210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Chart/Table slide" preserve="1" userDrawn="1">
  <p:cSld name="Content and Chart/Table slid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3" name="Rechteck 12">
            <a:extLst>
              <a:ext uri="{FF2B5EF4-FFF2-40B4-BE49-F238E27FC236}">
                <a16:creationId xmlns:a16="http://schemas.microsoft.com/office/drawing/2014/main" id="{8C6D9310-7D7A-4705-8F6D-76026634E268}"/>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7" name="Inhaltsplatzhalter 10">
            <a:extLst>
              <a:ext uri="{FF2B5EF4-FFF2-40B4-BE49-F238E27FC236}">
                <a16:creationId xmlns:a16="http://schemas.microsoft.com/office/drawing/2014/main" id="{BB93DE48-A2D8-4E01-9CE2-73C4673CE148}"/>
              </a:ext>
            </a:extLst>
          </p:cNvPr>
          <p:cNvSpPr>
            <a:spLocks noGrp="1"/>
          </p:cNvSpPr>
          <p:nvPr>
            <p:ph sz="quarter" idx="14" hasCustomPrompt="1"/>
          </p:nvPr>
        </p:nvSpPr>
        <p:spPr>
          <a:xfrm>
            <a:off x="6600032" y="1844774"/>
            <a:ext cx="4896000" cy="396000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2943072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hart/Table Slide" preserve="1" userDrawn="1">
  <p:cSld name="Two Chart/Table Sli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2" name="Rechteck 11">
            <a:extLst>
              <a:ext uri="{FF2B5EF4-FFF2-40B4-BE49-F238E27FC236}">
                <a16:creationId xmlns:a16="http://schemas.microsoft.com/office/drawing/2014/main" id="{79FD7F02-84E1-4EEF-98D3-A1F90F73C7DA}"/>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4" name="Rechteck 13">
            <a:extLst>
              <a:ext uri="{FF2B5EF4-FFF2-40B4-BE49-F238E27FC236}">
                <a16:creationId xmlns:a16="http://schemas.microsoft.com/office/drawing/2014/main" id="{BCA2051E-BF61-4984-9813-FA16F8A034D5}"/>
              </a:ext>
            </a:extLst>
          </p:cNvPr>
          <p:cNvSpPr>
            <a:spLocks/>
          </p:cNvSpPr>
          <p:nvPr userDrawn="1"/>
        </p:nvSpPr>
        <p:spPr>
          <a:xfrm>
            <a:off x="695326" y="1628774"/>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6" name="Inhaltsplatzhalter 10">
            <a:extLst>
              <a:ext uri="{FF2B5EF4-FFF2-40B4-BE49-F238E27FC236}">
                <a16:creationId xmlns:a16="http://schemas.microsoft.com/office/drawing/2014/main" id="{EFF197C1-B1BD-4ED0-9A27-8A30DDD2769E}"/>
              </a:ext>
            </a:extLst>
          </p:cNvPr>
          <p:cNvSpPr>
            <a:spLocks noGrp="1"/>
          </p:cNvSpPr>
          <p:nvPr>
            <p:ph sz="quarter" idx="14" hasCustomPrompt="1"/>
          </p:nvPr>
        </p:nvSpPr>
        <p:spPr>
          <a:xfrm>
            <a:off x="923070" y="1844774"/>
            <a:ext cx="4884899" cy="395427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
        <p:nvSpPr>
          <p:cNvPr id="17" name="Inhaltsplatzhalter 10">
            <a:extLst>
              <a:ext uri="{FF2B5EF4-FFF2-40B4-BE49-F238E27FC236}">
                <a16:creationId xmlns:a16="http://schemas.microsoft.com/office/drawing/2014/main" id="{614D5FDE-84B4-4E6E-BB03-9C8BA201D998}"/>
              </a:ext>
            </a:extLst>
          </p:cNvPr>
          <p:cNvSpPr>
            <a:spLocks noGrp="1"/>
          </p:cNvSpPr>
          <p:nvPr>
            <p:ph sz="quarter" idx="15" hasCustomPrompt="1"/>
          </p:nvPr>
        </p:nvSpPr>
        <p:spPr>
          <a:xfrm>
            <a:off x="6600032" y="1844774"/>
            <a:ext cx="4896000" cy="396000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287970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and Image" preserve="1" userDrawn="1">
  <p:cSld name="Three Content and Image">
    <p:spTree>
      <p:nvGrpSpPr>
        <p:cNvPr id="1" name=""/>
        <p:cNvGrpSpPr/>
        <p:nvPr/>
      </p:nvGrpSpPr>
      <p:grpSpPr>
        <a:xfrm>
          <a:off x="0" y="0"/>
          <a:ext cx="0" cy="0"/>
          <a:chOff x="0" y="0"/>
          <a:chExt cx="0" cy="0"/>
        </a:xfrm>
      </p:grpSpPr>
      <p:sp>
        <p:nvSpPr>
          <p:cNvPr id="8" name="Title 7"/>
          <p:cNvSpPr>
            <a:spLocks noGrp="1"/>
          </p:cNvSpPr>
          <p:nvPr>
            <p:ph type="title"/>
          </p:nvPr>
        </p:nvSpPr>
        <p:spPr>
          <a:xfrm>
            <a:off x="695325" y="692151"/>
            <a:ext cx="11017250"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5" name="Text Placeholder 4">
            <a:extLst>
              <a:ext uri="{FF2B5EF4-FFF2-40B4-BE49-F238E27FC236}">
                <a16:creationId xmlns:a16="http://schemas.microsoft.com/office/drawing/2014/main" id="{2F0D4244-74E1-4F31-926F-FC9A8ADAD28D}"/>
              </a:ext>
            </a:extLst>
          </p:cNvPr>
          <p:cNvSpPr>
            <a:spLocks noGrp="1"/>
          </p:cNvSpPr>
          <p:nvPr>
            <p:ph type="body" sz="quarter" idx="15" hasCustomPrompt="1"/>
          </p:nvPr>
        </p:nvSpPr>
        <p:spPr>
          <a:xfrm>
            <a:off x="704850" y="5409209"/>
            <a:ext cx="11007725" cy="612178"/>
          </a:xfrm>
          <a:solidFill>
            <a:schemeClr val="bg2"/>
          </a:solidFill>
        </p:spPr>
        <p:txBody>
          <a:bodyPr lIns="180000" rIns="180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Add conclusion here</a:t>
            </a:r>
            <a:endParaRPr lang="en-GB" dirty="0"/>
          </a:p>
        </p:txBody>
      </p:sp>
      <p:sp>
        <p:nvSpPr>
          <p:cNvPr id="7" name="Picture Placeholder 6">
            <a:extLst>
              <a:ext uri="{FF2B5EF4-FFF2-40B4-BE49-F238E27FC236}">
                <a16:creationId xmlns:a16="http://schemas.microsoft.com/office/drawing/2014/main" id="{91AB0222-82AA-4B01-A991-510DEF31453D}"/>
              </a:ext>
            </a:extLst>
          </p:cNvPr>
          <p:cNvSpPr>
            <a:spLocks noGrp="1"/>
          </p:cNvSpPr>
          <p:nvPr>
            <p:ph type="pic" sz="quarter" idx="16"/>
          </p:nvPr>
        </p:nvSpPr>
        <p:spPr>
          <a:xfrm>
            <a:off x="9098974" y="1628774"/>
            <a:ext cx="2613600" cy="3641316"/>
          </a:xfrm>
        </p:spPr>
        <p:txBody>
          <a:bodyPr/>
          <a:lstStyle>
            <a:lvl1pPr marL="0" indent="0" algn="ctr">
              <a:spcBef>
                <a:spcPts val="0"/>
              </a:spcBef>
              <a:buNone/>
              <a:defRPr/>
            </a:lvl1pPr>
          </a:lstStyle>
          <a:p>
            <a:r>
              <a:rPr lang="en-GB"/>
              <a:t>Click icon to add picture</a:t>
            </a:r>
            <a:endParaRPr lang="en-GB" dirty="0"/>
          </a:p>
        </p:txBody>
      </p:sp>
      <p:sp>
        <p:nvSpPr>
          <p:cNvPr id="15" name="Text Placeholder 4">
            <a:extLst>
              <a:ext uri="{FF2B5EF4-FFF2-40B4-BE49-F238E27FC236}">
                <a16:creationId xmlns:a16="http://schemas.microsoft.com/office/drawing/2014/main" id="{68D4FCF9-EAC0-40E2-B779-76FB9440FC14}"/>
              </a:ext>
            </a:extLst>
          </p:cNvPr>
          <p:cNvSpPr>
            <a:spLocks noGrp="1"/>
          </p:cNvSpPr>
          <p:nvPr>
            <p:ph type="body" sz="quarter" idx="17"/>
          </p:nvPr>
        </p:nvSpPr>
        <p:spPr>
          <a:xfrm>
            <a:off x="695326"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
        <p:nvSpPr>
          <p:cNvPr id="16" name="Text Placeholder 4">
            <a:extLst>
              <a:ext uri="{FF2B5EF4-FFF2-40B4-BE49-F238E27FC236}">
                <a16:creationId xmlns:a16="http://schemas.microsoft.com/office/drawing/2014/main" id="{61BA5B7C-8DA8-4946-8A4A-49A13E3FC00B}"/>
              </a:ext>
            </a:extLst>
          </p:cNvPr>
          <p:cNvSpPr>
            <a:spLocks noGrp="1"/>
          </p:cNvSpPr>
          <p:nvPr>
            <p:ph type="body" sz="quarter" idx="18"/>
          </p:nvPr>
        </p:nvSpPr>
        <p:spPr>
          <a:xfrm>
            <a:off x="3496542"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
        <p:nvSpPr>
          <p:cNvPr id="17" name="Text Placeholder 4">
            <a:extLst>
              <a:ext uri="{FF2B5EF4-FFF2-40B4-BE49-F238E27FC236}">
                <a16:creationId xmlns:a16="http://schemas.microsoft.com/office/drawing/2014/main" id="{CA9347D2-246D-4A68-A626-7F07D6B55066}"/>
              </a:ext>
            </a:extLst>
          </p:cNvPr>
          <p:cNvSpPr>
            <a:spLocks noGrp="1"/>
          </p:cNvSpPr>
          <p:nvPr>
            <p:ph type="body" sz="quarter" idx="19"/>
          </p:nvPr>
        </p:nvSpPr>
        <p:spPr>
          <a:xfrm>
            <a:off x="6297758"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
        <p:nvSpPr>
          <p:cNvPr id="18" name="Text Placeholder 4">
            <a:extLst>
              <a:ext uri="{FF2B5EF4-FFF2-40B4-BE49-F238E27FC236}">
                <a16:creationId xmlns:a16="http://schemas.microsoft.com/office/drawing/2014/main" id="{C7C373BE-49B0-4763-B7A1-CBAEDE2CF2E6}"/>
              </a:ext>
            </a:extLst>
          </p:cNvPr>
          <p:cNvSpPr>
            <a:spLocks noGrp="1"/>
          </p:cNvSpPr>
          <p:nvPr>
            <p:ph type="body" sz="quarter" idx="20"/>
          </p:nvPr>
        </p:nvSpPr>
        <p:spPr>
          <a:xfrm>
            <a:off x="695326"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
        <p:nvSpPr>
          <p:cNvPr id="19" name="Text Placeholder 4">
            <a:extLst>
              <a:ext uri="{FF2B5EF4-FFF2-40B4-BE49-F238E27FC236}">
                <a16:creationId xmlns:a16="http://schemas.microsoft.com/office/drawing/2014/main" id="{8A5E670B-AB2B-47F5-9DCA-FE8A9C9EEC73}"/>
              </a:ext>
            </a:extLst>
          </p:cNvPr>
          <p:cNvSpPr>
            <a:spLocks noGrp="1"/>
          </p:cNvSpPr>
          <p:nvPr>
            <p:ph type="body" sz="quarter" idx="21"/>
          </p:nvPr>
        </p:nvSpPr>
        <p:spPr>
          <a:xfrm>
            <a:off x="3497660"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
        <p:nvSpPr>
          <p:cNvPr id="20" name="Text Placeholder 4">
            <a:extLst>
              <a:ext uri="{FF2B5EF4-FFF2-40B4-BE49-F238E27FC236}">
                <a16:creationId xmlns:a16="http://schemas.microsoft.com/office/drawing/2014/main" id="{7384C407-AF5F-4536-BFF8-BD0CCAF9ABA9}"/>
              </a:ext>
            </a:extLst>
          </p:cNvPr>
          <p:cNvSpPr>
            <a:spLocks noGrp="1"/>
          </p:cNvSpPr>
          <p:nvPr>
            <p:ph type="body" sz="quarter" idx="22"/>
          </p:nvPr>
        </p:nvSpPr>
        <p:spPr>
          <a:xfrm>
            <a:off x="6296640"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Edit Master text styles</a:t>
            </a:r>
            <a:endParaRPr lang="en-GB" dirty="0"/>
          </a:p>
        </p:txBody>
      </p:sp>
    </p:spTree>
    <p:extLst>
      <p:ext uri="{BB962C8B-B14F-4D97-AF65-F5344CB8AC3E}">
        <p14:creationId xmlns:p14="http://schemas.microsoft.com/office/powerpoint/2010/main" val="614749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Key Message" preserve="1" userDrawn="1">
  <p:cSld name="Key Mess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Key Message with Gradient" preserve="1" userDrawn="1">
  <p:cSld name="Key Message with Gradient">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a:t>
            </a:r>
            <a:endParaRPr lang="en-GB" sz="1000" b="0" kern="1200" dirty="0">
              <a:solidFill>
                <a:srgbClr val="FFFFFF"/>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9B5AA47D-11F3-4BDE-8551-DC154C097130}"/>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54587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Gradient horizontal" preserve="1" userDrawn="1">
  <p:cSld name="Title Slide - Gradient horizontal">
    <p:bg bwMode="gray">
      <p:bgPr>
        <a:solidFill>
          <a:srgbClr val="D1DCD6"/>
        </a:solidFill>
        <a:effectLst/>
      </p:bgPr>
    </p:bg>
    <p:spTree>
      <p:nvGrpSpPr>
        <p:cNvPr id="1" name=""/>
        <p:cNvGrpSpPr/>
        <p:nvPr/>
      </p:nvGrpSpPr>
      <p:grpSpPr>
        <a:xfrm>
          <a:off x="0" y="0"/>
          <a:ext cx="0" cy="0"/>
          <a:chOff x="0" y="0"/>
          <a:chExt cx="0" cy="0"/>
        </a:xfrm>
      </p:grpSpPr>
      <p:sp>
        <p:nvSpPr>
          <p:cNvPr id="4" name="Gradient">
            <a:extLst>
              <a:ext uri="{FF2B5EF4-FFF2-40B4-BE49-F238E27FC236}">
                <a16:creationId xmlns:a16="http://schemas.microsoft.com/office/drawing/2014/main" id="{99C2B0CA-DCC3-40A9-9300-09EFCA6635C3}"/>
              </a:ext>
            </a:extLst>
          </p:cNvPr>
          <p:cNvSpPr/>
          <p:nvPr userDrawn="1">
            <p:custDataLst>
              <p:tags r:id="rId2"/>
            </p:custDataLst>
          </p:nvPr>
        </p:nvSpPr>
        <p:spPr bwMode="gray">
          <a:xfrm>
            <a:off x="0" y="0"/>
            <a:ext cx="12192000" cy="3429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3429000"/>
            <a:ext cx="12192000" cy="3429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3"/>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DF5D0F8B-1E6D-478C-B41F-D060791B6BA1}"/>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0250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Key Message with Image" preserve="1" userDrawn="1">
  <p:cSld name="Key Message with Image">
    <p:bg>
      <p:bgPr>
        <a:solidFill>
          <a:srgbClr val="D1DCD6"/>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7909D1B-780F-487D-8A19-0628603C575F}"/>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a:t>
            </a:r>
            <a:endParaRPr lang="en-GB" sz="1000" b="0" kern="1200" dirty="0">
              <a:solidFill>
                <a:srgbClr val="FFFFFF"/>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141FDA22-998F-48FC-BBE1-2758A97F061A}"/>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104490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Key Message with Circle" preserve="1" userDrawn="1">
  <p:cSld name="Key Message with Circle">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a:t>
            </a:r>
            <a:endParaRPr lang="en-GB" sz="1000" b="0" kern="1200" dirty="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165944"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p:nvPr>
        </p:nvSpPr>
        <p:spPr>
          <a:xfrm>
            <a:off x="695325" y="1628775"/>
            <a:ext cx="6480795" cy="3528417"/>
          </a:xfrm>
        </p:spPr>
        <p:txBody>
          <a:bodyPr anchor="ctr"/>
          <a:lstStyle>
            <a:lvl1pPr marL="0" indent="0">
              <a:spcBef>
                <a:spcPts val="0"/>
              </a:spcBef>
              <a:buFontTx/>
              <a:buNone/>
              <a:defRPr sz="5000">
                <a:solidFill>
                  <a:schemeClr val="bg1"/>
                </a:solidFill>
                <a:latin typeface="SwissReSans Light" panose="020B0504020202020204" pitchFamily="3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pic>
        <p:nvPicPr>
          <p:cNvPr id="4" name="Picture 3">
            <a:extLst>
              <a:ext uri="{FF2B5EF4-FFF2-40B4-BE49-F238E27FC236}">
                <a16:creationId xmlns:a16="http://schemas.microsoft.com/office/drawing/2014/main" id="{68E4154C-B67A-49F0-A7E1-A6C588A62B0E}"/>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201750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adient, Text and Image" preserve="1" userDrawn="1">
  <p:cSld name="Gradient,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610235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2" name="Picture Placeholder 7"/>
          <p:cNvSpPr>
            <a:spLocks noGrp="1"/>
          </p:cNvSpPr>
          <p:nvPr>
            <p:ph type="pic" sz="quarter" idx="13" hasCustomPrompt="1"/>
          </p:nvPr>
        </p:nvSpPr>
        <p:spPr bwMode="gray">
          <a:xfrm>
            <a:off x="6102350" y="0"/>
            <a:ext cx="6089650" cy="6858000"/>
          </a:xfrm>
        </p:spPr>
        <p:txBody>
          <a:bodyPr lIns="0" tIns="1152000" anchor="ctr"/>
          <a:lstStyle>
            <a:lvl1pPr algn="ctr">
              <a:spcBef>
                <a:spcPts val="0"/>
              </a:spcBef>
              <a:buFontTx/>
              <a:buNone/>
              <a:defRPr sz="1200">
                <a:solidFill>
                  <a:srgbClr val="A8BAB2"/>
                </a:solidFill>
                <a:latin typeface="SwissReSans" pitchFamily="34" charset="0"/>
              </a:defRPr>
            </a:lvl1pPr>
          </a:lstStyle>
          <a:p>
            <a:r>
              <a:rPr lang="en-GB" noProof="1"/>
              <a:t>Click to browse for an own image or </a:t>
            </a:r>
            <a:br>
              <a:rPr lang="en-GB" noProof="1"/>
            </a:br>
            <a:r>
              <a:rPr lang="en-GB" noProof="1"/>
              <a:t>select one from the Swiss Re menu.</a:t>
            </a:r>
            <a:br>
              <a:rPr lang="en-GB" noProof="1"/>
            </a:br>
            <a:r>
              <a:rPr lang="en-GB" noProof="1"/>
              <a:t>Be careful to avoid an image that clashes</a:t>
            </a:r>
            <a:br>
              <a:rPr lang="en-GB" noProof="1"/>
            </a:br>
            <a:r>
              <a:rPr lang="en-GB" noProof="1"/>
              <a:t>with the gradient colour.</a:t>
            </a:r>
          </a:p>
        </p:txBody>
      </p:sp>
      <p:sp>
        <p:nvSpPr>
          <p:cNvPr id="8" name="Title 7"/>
          <p:cNvSpPr>
            <a:spLocks noGrp="1"/>
          </p:cNvSpPr>
          <p:nvPr>
            <p:ph type="title"/>
          </p:nvPr>
        </p:nvSpPr>
        <p:spPr bwMode="gray">
          <a:xfrm>
            <a:off x="695325" y="692151"/>
            <a:ext cx="4920621"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a:extLst>
              <a:ext uri="{FF2B5EF4-FFF2-40B4-BE49-F238E27FC236}">
                <a16:creationId xmlns:a16="http://schemas.microsoft.com/office/drawing/2014/main" id="{8590F20A-C000-44AB-A21F-E0EA9BA701D4}"/>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01171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Image" preserve="1"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0" y="0"/>
            <a:ext cx="12192000" cy="6858000"/>
          </a:xfrm>
        </p:spPr>
        <p:txBody>
          <a:bodyPr tIns="576000" anchor="ctr"/>
          <a:lstStyle>
            <a:lvl1pPr marL="0" indent="0" algn="ctr">
              <a:buNone/>
              <a:defRPr sz="1200">
                <a:solidFill>
                  <a:srgbClr val="A8BAB2"/>
                </a:solidFill>
                <a:latin typeface="SwissReSan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0"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2"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283E36"/>
                </a:solidFill>
                <a:latin typeface="SwissReSans" pitchFamily="34" charset="0"/>
                <a:ea typeface="+mn-ea"/>
                <a:cs typeface="+mn-cs"/>
              </a:rPr>
              <a:t>Elyssa Del Valle, M.D.</a:t>
            </a:r>
            <a:endParaRPr lang="en-GB" sz="1000" b="0" kern="1200" dirty="0">
              <a:solidFill>
                <a:srgbClr val="283E36"/>
              </a:solidFill>
              <a:latin typeface="SwissReSans" pitchFamily="34" charset="0"/>
              <a:ea typeface="+mn-ea"/>
              <a:cs typeface="+mn-cs"/>
            </a:endParaRPr>
          </a:p>
        </p:txBody>
      </p:sp>
      <p:pic>
        <p:nvPicPr>
          <p:cNvPr id="4" name="Picture 3">
            <a:extLst>
              <a:ext uri="{FF2B5EF4-FFF2-40B4-BE49-F238E27FC236}">
                <a16:creationId xmlns:a16="http://schemas.microsoft.com/office/drawing/2014/main" id="{CF05C128-AA72-4522-A568-DED33BEA65EE}"/>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Image" preserve="1" userDrawn="1">
  <p:cSld name="Text and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0" y="0"/>
            <a:ext cx="12192000" cy="6858000"/>
          </a:xfrm>
        </p:spPr>
        <p:txBody>
          <a:bodyPr lIns="0" tIns="576000" anchor="ctr"/>
          <a:lstStyle>
            <a:lvl1pPr marL="0" indent="0" algn="ctr">
              <a:buFontTx/>
              <a:buNone/>
              <a:defRPr sz="1200">
                <a:solidFill>
                  <a:srgbClr val="A8BAB2"/>
                </a:solidFill>
                <a:latin typeface="SwissReSans" pitchFamily="34" charset="0"/>
              </a:defRPr>
            </a:lvl1pPr>
          </a:lstStyle>
          <a:p>
            <a:r>
              <a:rPr lang="en-GB" noProof="1"/>
              <a:t>Click icon to add picture</a:t>
            </a: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341502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small Image" preserve="1" userDrawn="1">
  <p:cSld name="Text and small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6096000" y="0"/>
            <a:ext cx="6096000" cy="6858000"/>
          </a:xfrm>
        </p:spPr>
        <p:txBody>
          <a:bodyPr lIns="0" tIns="576000" anchor="ctr"/>
          <a:lstStyle>
            <a:lvl1pPr marL="0" indent="0" algn="ctr">
              <a:buFontTx/>
              <a:buNone/>
              <a:defRPr sz="1200">
                <a:solidFill>
                  <a:srgbClr val="A8BAB2"/>
                </a:solidFill>
                <a:latin typeface="SwissReSans" pitchFamily="34" charset="0"/>
              </a:defRPr>
            </a:lvl1pPr>
          </a:lstStyle>
          <a:p>
            <a:r>
              <a:rPr lang="en-GB" noProof="1"/>
              <a:t>Click icon to add picture</a:t>
            </a: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857409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Gradient" preserve="1" userDrawn="1">
  <p:cSld name="Text and Gradi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C37E59-4DA2-4550-BDD9-2ED41E064812}"/>
              </a:ext>
            </a:extLst>
          </p:cNvPr>
          <p:cNvSpPr/>
          <p:nvPr userDrawn="1"/>
        </p:nvSpPr>
        <p:spPr bwMode="gray">
          <a:xfrm>
            <a:off x="6096000" y="0"/>
            <a:ext cx="6096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28273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tatement and Image" preserve="1" userDrawn="1">
  <p:cSld name="Statement and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0" y="0"/>
            <a:ext cx="12192000" cy="6858000"/>
          </a:xfrm>
        </p:spPr>
        <p:txBody>
          <a:bodyPr lIns="0" tIns="576000" anchor="ctr"/>
          <a:lstStyle>
            <a:lvl1pPr algn="ctr">
              <a:buFontTx/>
              <a:buNone/>
              <a:defRPr sz="1200">
                <a:solidFill>
                  <a:srgbClr val="A8BAB2"/>
                </a:solidFill>
                <a:latin typeface="SwissReSans" pitchFamily="34" charset="0"/>
              </a:defRPr>
            </a:lvl1pPr>
          </a:lstStyle>
          <a:p>
            <a:r>
              <a:rPr lang="en-GB" noProof="1"/>
              <a:t>Click icon to add picture</a:t>
            </a:r>
          </a:p>
        </p:txBody>
      </p:sp>
      <p:sp>
        <p:nvSpPr>
          <p:cNvPr id="8" name="Title 7"/>
          <p:cNvSpPr>
            <a:spLocks noGrp="1"/>
          </p:cNvSpPr>
          <p:nvPr>
            <p:ph type="title"/>
          </p:nvPr>
        </p:nvSpPr>
        <p:spPr>
          <a:xfrm>
            <a:off x="695325" y="1628773"/>
            <a:ext cx="4920623" cy="4392614"/>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1123138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and Three Columns" preserve="1" userDrawn="1">
  <p:cSld name="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3127402"/>
          </a:xfrm>
          <a:solidFill>
            <a:srgbClr val="D1DCD6"/>
          </a:solidFill>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lvl1pPr>
              <a:defRPr>
                <a:solidFill>
                  <a:srgbClr val="FFFFFF"/>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4"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4"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575"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575"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639"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639"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Tree>
    <p:extLst>
      <p:ext uri="{BB962C8B-B14F-4D97-AF65-F5344CB8AC3E}">
        <p14:creationId xmlns:p14="http://schemas.microsoft.com/office/powerpoint/2010/main" val="3097290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mall Image and Three Columns" preserve="1" userDrawn="1">
  <p:cSld name="Small 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2521744"/>
          </a:xfrm>
          <a:solidFill>
            <a:srgbClr val="D1DCD6"/>
          </a:solidFill>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lvl1pPr>
              <a:defRPr>
                <a:solidFill>
                  <a:srgbClr val="FFFFFF"/>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4"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4"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279"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279"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492"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492"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Edit Master text styles</a:t>
            </a:r>
            <a:endParaRPr lang="en-GB" dirty="0"/>
          </a:p>
        </p:txBody>
      </p:sp>
    </p:spTree>
    <p:extLst>
      <p:ext uri="{BB962C8B-B14F-4D97-AF65-F5344CB8AC3E}">
        <p14:creationId xmlns:p14="http://schemas.microsoft.com/office/powerpoint/2010/main" val="124502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Gradient vertical" preserve="1" userDrawn="1">
  <p:cSld name="Title Slide - Gradient vertical">
    <p:bg bwMode="gray">
      <p:bgPr>
        <a:solidFill>
          <a:srgbClr val="D1DCD6"/>
        </a:solidFill>
        <a:effectLst/>
      </p:bgPr>
    </p:bg>
    <p:spTree>
      <p:nvGrpSpPr>
        <p:cNvPr id="1" name=""/>
        <p:cNvGrpSpPr/>
        <p:nvPr/>
      </p:nvGrpSpPr>
      <p:grpSpPr>
        <a:xfrm>
          <a:off x="0" y="0"/>
          <a:ext cx="0" cy="0"/>
          <a:chOff x="0" y="0"/>
          <a:chExt cx="0" cy="0"/>
        </a:xfrm>
      </p:grpSpPr>
      <p:sp>
        <p:nvSpPr>
          <p:cNvPr id="9" name="Gradient">
            <a:extLst>
              <a:ext uri="{FF2B5EF4-FFF2-40B4-BE49-F238E27FC236}">
                <a16:creationId xmlns:a16="http://schemas.microsoft.com/office/drawing/2014/main" id="{6932AA5B-4AD2-4E7B-8A30-F85550474D09}"/>
              </a:ext>
            </a:extLst>
          </p:cNvPr>
          <p:cNvSpPr/>
          <p:nvPr userDrawn="1">
            <p:custDataLst>
              <p:tags r:id="rId2"/>
            </p:custDataLst>
          </p:nvPr>
        </p:nvSpPr>
        <p:spPr bwMode="gray">
          <a:xfrm>
            <a:off x="0" y="-1"/>
            <a:ext cx="6096000" cy="6858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6096000" y="0"/>
            <a:ext cx="6096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GB" noProof="0"/>
              <a:t>Click to edit Master title style</a:t>
            </a:r>
            <a:endParaRPr lang="en-GB" noProof="0" dirty="0"/>
          </a:p>
        </p:txBody>
      </p:sp>
      <p:sp>
        <p:nvSpPr>
          <p:cNvPr id="3" name="Subtitle 2"/>
          <p:cNvSpPr>
            <a:spLocks noGrp="1"/>
          </p:cNvSpPr>
          <p:nvPr>
            <p:ph type="subTitle" idx="1"/>
          </p:nvPr>
        </p:nvSpPr>
        <p:spPr bwMode="white">
          <a:xfrm>
            <a:off x="695325" y="3284984"/>
            <a:ext cx="5184651"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3"/>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5" name="Picture 4">
            <a:extLst>
              <a:ext uri="{FF2B5EF4-FFF2-40B4-BE49-F238E27FC236}">
                <a16:creationId xmlns:a16="http://schemas.microsoft.com/office/drawing/2014/main" id="{14D517DE-BD36-41BA-9F8D-F03AA02031A5}"/>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492630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rcular Messaging Device (large)" preserve="1" userDrawn="1">
  <p:cSld name="Circular Messaging Device (lar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612075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5" name="Textplatzhalter 4"/>
          <p:cNvSpPr>
            <a:spLocks noGrp="1"/>
          </p:cNvSpPr>
          <p:nvPr>
            <p:ph type="body" sz="quarter" idx="13"/>
          </p:nvPr>
        </p:nvSpPr>
        <p:spPr bwMode="gray">
          <a:xfrm>
            <a:off x="7752184" y="1809000"/>
            <a:ext cx="3240000" cy="3240000"/>
          </a:xfrm>
          <a:prstGeom prst="ellipse">
            <a:avLst/>
          </a:prstGeom>
          <a:gradFill flip="none" rotWithShape="1">
            <a:gsLst>
              <a:gs pos="0">
                <a:schemeClr val="tx2"/>
              </a:gs>
              <a:gs pos="100000">
                <a:schemeClr val="bg2"/>
              </a:gs>
            </a:gsLst>
            <a:lin ang="0" scaled="1"/>
            <a:tileRect/>
          </a:gradFill>
        </p:spPr>
        <p:txBody>
          <a:bodyPr anchor="ctr"/>
          <a:lstStyle>
            <a:lvl1pPr marL="0" indent="0" algn="ctr">
              <a:spcBef>
                <a:spcPts val="0"/>
              </a:spcBef>
              <a:buFontTx/>
              <a:buNone/>
              <a:defRPr sz="2000">
                <a:solidFill>
                  <a:srgbClr val="FFFFFF"/>
                </a:solidFill>
                <a:latin typeface="+mn-lt"/>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spTree>
    <p:extLst>
      <p:ext uri="{BB962C8B-B14F-4D97-AF65-F5344CB8AC3E}">
        <p14:creationId xmlns:p14="http://schemas.microsoft.com/office/powerpoint/2010/main" val="140005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ircular Messaging Device (small)" preserve="1" userDrawn="1">
  <p:cSld name="Circular Messaging Device (small)">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720087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2" name="Textplatzhalter 4"/>
          <p:cNvSpPr>
            <a:spLocks noGrp="1"/>
          </p:cNvSpPr>
          <p:nvPr>
            <p:ph type="body" sz="quarter" idx="13"/>
          </p:nvPr>
        </p:nvSpPr>
        <p:spPr bwMode="gray">
          <a:xfrm>
            <a:off x="8702581" y="2349000"/>
            <a:ext cx="2160000" cy="2160000"/>
          </a:xfrm>
          <a:prstGeom prst="ellipse">
            <a:avLst/>
          </a:prstGeom>
          <a:gradFill flip="none" rotWithShape="1">
            <a:gsLst>
              <a:gs pos="0">
                <a:schemeClr val="tx2"/>
              </a:gs>
              <a:gs pos="100000">
                <a:schemeClr val="bg2"/>
              </a:gs>
            </a:gsLst>
            <a:lin ang="0" scaled="1"/>
            <a:tileRect/>
          </a:gradFill>
        </p:spPr>
        <p:txBody>
          <a:bodyPr anchor="ctr"/>
          <a:lstStyle>
            <a:lvl1pPr marL="0" indent="0" algn="ctr">
              <a:lnSpc>
                <a:spcPct val="95000"/>
              </a:lnSpc>
              <a:spcBef>
                <a:spcPts val="0"/>
              </a:spcBef>
              <a:buFontTx/>
              <a:buNone/>
              <a:defRPr sz="1400">
                <a:solidFill>
                  <a:schemeClr val="bg1"/>
                </a:solidFill>
                <a:latin typeface="+mn-lt"/>
              </a:defRPr>
            </a:lvl1pPr>
            <a:lvl2pPr marL="182562" indent="0" algn="l">
              <a:buFontTx/>
              <a:buNone/>
              <a:defRPr sz="1600">
                <a:solidFill>
                  <a:schemeClr val="bg1"/>
                </a:solidFill>
              </a:defRPr>
            </a:lvl2pPr>
            <a:lvl3pPr marL="444500" indent="0" algn="l">
              <a:buFontTx/>
              <a:buNone/>
              <a:defRPr sz="1600">
                <a:solidFill>
                  <a:schemeClr val="bg1"/>
                </a:solidFill>
              </a:defRPr>
            </a:lvl3pPr>
            <a:lvl4pPr marL="715963" indent="0" algn="l">
              <a:buFontTx/>
              <a:buNone/>
              <a:defRPr sz="1600">
                <a:solidFill>
                  <a:schemeClr val="bg1"/>
                </a:solidFill>
              </a:defRPr>
            </a:lvl4pPr>
            <a:lvl5pPr marL="985838" indent="0" algn="l">
              <a:buFontTx/>
              <a:buNone/>
              <a:defRPr sz="1600">
                <a:solidFill>
                  <a:schemeClr val="bg1"/>
                </a:solidFill>
              </a:defRPr>
            </a:lvl5pPr>
          </a:lstStyle>
          <a:p>
            <a:pPr lvl="0"/>
            <a:r>
              <a:rPr lang="en-GB"/>
              <a:t>Edit Master text styles</a:t>
            </a:r>
            <a:endParaRPr lang="en-GB" dirty="0"/>
          </a:p>
        </p:txBody>
      </p:sp>
    </p:spTree>
    <p:extLst>
      <p:ext uri="{BB962C8B-B14F-4D97-AF65-F5344CB8AC3E}">
        <p14:creationId xmlns:p14="http://schemas.microsoft.com/office/powerpoint/2010/main" val="2212448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Image with Circle" preserve="1" userDrawn="1">
  <p:cSld name="Image with Circle">
    <p:bg>
      <p:bgPr>
        <a:solidFill>
          <a:srgbClr val="D1DCD6"/>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rIns="504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a:t>
            </a:r>
            <a:endParaRPr lang="en-GB" sz="1000" b="0" kern="1200" dirty="0">
              <a:solidFill>
                <a:srgbClr val="FFFFFF"/>
              </a:solidFill>
              <a:latin typeface="SwissReSans" pitchFamily="34" charset="0"/>
              <a:ea typeface="+mn-ea"/>
              <a:cs typeface="+mn-cs"/>
            </a:endParaRP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7014012" y="1196752"/>
            <a:ext cx="4464496" cy="4464496"/>
          </a:xfrm>
          <a:prstGeom prst="ellipse">
            <a:avLst/>
          </a:prstGeom>
          <a:gradFill>
            <a:gsLst>
              <a:gs pos="0">
                <a:schemeClr val="tx2"/>
              </a:gs>
              <a:gs pos="100000">
                <a:schemeClr val="bg2"/>
              </a:gs>
            </a:gsLst>
            <a:lin ang="0" scaled="1"/>
          </a:gradFill>
        </p:spPr>
        <p:txBody>
          <a:bodyPr anchor="ctr"/>
          <a:lstStyle>
            <a:lvl1pPr marL="0" indent="0" algn="ctr">
              <a:spcBef>
                <a:spcPts val="0"/>
              </a:spcBef>
              <a:buFontTx/>
              <a:buNone/>
              <a:defRPr sz="3200">
                <a:solidFill>
                  <a:schemeClr val="bg1"/>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pic>
        <p:nvPicPr>
          <p:cNvPr id="3" name="Picture 2">
            <a:extLst>
              <a:ext uri="{FF2B5EF4-FFF2-40B4-BE49-F238E27FC236}">
                <a16:creationId xmlns:a16="http://schemas.microsoft.com/office/drawing/2014/main" id="{EF7AA07D-6B30-4C15-B689-B3836577C475}"/>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1167722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Image and three Circles" preserve="1" userDrawn="1">
  <p:cSld name="Image and three Circles">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a:t>
            </a:r>
            <a:endParaRPr lang="en-GB" sz="1000" b="0" kern="1200" dirty="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821770"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sp>
        <p:nvSpPr>
          <p:cNvPr id="11" name="Textplatzhalter 4">
            <a:extLst>
              <a:ext uri="{FF2B5EF4-FFF2-40B4-BE49-F238E27FC236}">
                <a16:creationId xmlns:a16="http://schemas.microsoft.com/office/drawing/2014/main" id="{FD457D57-2215-4E9E-91C3-6ECBC71608E5}"/>
              </a:ext>
            </a:extLst>
          </p:cNvPr>
          <p:cNvSpPr>
            <a:spLocks noGrp="1"/>
          </p:cNvSpPr>
          <p:nvPr>
            <p:ph type="body" sz="quarter" idx="15"/>
          </p:nvPr>
        </p:nvSpPr>
        <p:spPr bwMode="gray">
          <a:xfrm>
            <a:off x="695325"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sp>
        <p:nvSpPr>
          <p:cNvPr id="12" name="Textplatzhalter 4">
            <a:extLst>
              <a:ext uri="{FF2B5EF4-FFF2-40B4-BE49-F238E27FC236}">
                <a16:creationId xmlns:a16="http://schemas.microsoft.com/office/drawing/2014/main" id="{84E76D4D-0C41-4EBF-BD66-5C132AC9B3D8}"/>
              </a:ext>
            </a:extLst>
          </p:cNvPr>
          <p:cNvSpPr>
            <a:spLocks noGrp="1"/>
          </p:cNvSpPr>
          <p:nvPr>
            <p:ph type="body" sz="quarter" idx="16"/>
          </p:nvPr>
        </p:nvSpPr>
        <p:spPr bwMode="gray">
          <a:xfrm>
            <a:off x="4758548"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Edit Master text styles</a:t>
            </a:r>
            <a:endParaRPr lang="en-GB" dirty="0"/>
          </a:p>
        </p:txBody>
      </p:sp>
      <p:pic>
        <p:nvPicPr>
          <p:cNvPr id="4" name="Picture 3">
            <a:extLst>
              <a:ext uri="{FF2B5EF4-FFF2-40B4-BE49-F238E27FC236}">
                <a16:creationId xmlns:a16="http://schemas.microsoft.com/office/drawing/2014/main" id="{186840C7-4E92-4843-A91C-A01405ABB6DF}"/>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272328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act Persons (4 people)" preserve="1" userDrawn="1">
  <p:cSld name="Contact Persons (4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hasCustomPrompt="1"/>
          </p:nvPr>
        </p:nvSpPr>
        <p:spPr bwMode="gray">
          <a:xfrm>
            <a:off x="695326" y="692151"/>
            <a:ext cx="3096418" cy="692647"/>
          </a:xfrm>
        </p:spPr>
        <p:txBody>
          <a:bodyPr/>
          <a:lstStyle>
            <a:lvl1pPr>
              <a:defRPr>
                <a:solidFill>
                  <a:srgbClr val="FFFFFF"/>
                </a:solidFill>
              </a:defRPr>
            </a:lvl1pPr>
          </a:lstStyle>
          <a:p>
            <a:r>
              <a:rPr lang="en-GB"/>
              <a:t>Enter team name here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5" y="1628774"/>
            <a:ext cx="3096420" cy="4392614"/>
          </a:xfrm>
        </p:spPr>
        <p:txBody>
          <a:bodyPr/>
          <a:lstStyle>
            <a:lvl1pPr marL="108000" indent="-108000">
              <a:spcBef>
                <a:spcPts val="600"/>
              </a:spcBef>
              <a:defRPr sz="1200">
                <a:solidFill>
                  <a:srgbClr val="FFFFFF"/>
                </a:solidFill>
              </a:defRPr>
            </a:lvl1pPr>
            <a:lvl2pPr marL="252000" indent="-144000">
              <a:spcBef>
                <a:spcPts val="600"/>
              </a:spcBef>
              <a:defRPr sz="1200">
                <a:solidFill>
                  <a:srgbClr val="FFFFFF"/>
                </a:solidFill>
              </a:defRPr>
            </a:lvl2pPr>
            <a:lvl3pPr marL="396000" indent="-144000">
              <a:spcBef>
                <a:spcPts val="600"/>
              </a:spcBef>
              <a:defRPr sz="1200">
                <a:solidFill>
                  <a:srgbClr val="FFFFFF"/>
                </a:solidFill>
              </a:defRPr>
            </a:lvl3pPr>
            <a:lvl4pPr marL="540000" indent="-144000">
              <a:spcBef>
                <a:spcPts val="600"/>
              </a:spcBef>
              <a:defRPr sz="1200">
                <a:solidFill>
                  <a:srgbClr val="FFFFFF"/>
                </a:solidFill>
              </a:defRPr>
            </a:lvl4pPr>
            <a:lvl5pPr marL="684000" indent="-144000">
              <a:spcBef>
                <a:spcPts val="600"/>
              </a:spcBef>
              <a:defRPr sz="1200">
                <a:solidFill>
                  <a:srgbClr val="FFFFFF"/>
                </a:solidFill>
              </a:defRPr>
            </a:lvl5pPr>
          </a:lstStyle>
          <a:p>
            <a:pPr lvl="0"/>
            <a:r>
              <a:rPr lang="en-GB"/>
              <a:t>Click to add text, for example team mission and/or capabilities, roles and responsibilities, other info.</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3">
            <a:extLst>
              <a:ext uri="{FF2B5EF4-FFF2-40B4-BE49-F238E27FC236}">
                <a16:creationId xmlns:a16="http://schemas.microsoft.com/office/drawing/2014/main" id="{456FDD83-9066-405C-9C9B-C6012C35E7C1}"/>
              </a:ext>
            </a:extLst>
          </p:cNvPr>
          <p:cNvSpPr>
            <a:spLocks noGrp="1"/>
          </p:cNvSpPr>
          <p:nvPr>
            <p:ph type="pic" sz="quarter" idx="15" hasCustomPrompt="1"/>
          </p:nvPr>
        </p:nvSpPr>
        <p:spPr bwMode="gray">
          <a:xfrm>
            <a:off x="5573419" y="727075"/>
            <a:ext cx="1800000" cy="1800000"/>
          </a:xfrm>
          <a:prstGeom prst="ellipse">
            <a:avLst/>
          </a:prstGeom>
        </p:spPr>
        <p:txBody>
          <a:bodyPr tIns="504000" anchor="ctr" anchorCtr="0"/>
          <a:lstStyle>
            <a:lvl1pPr marL="0" indent="0" algn="ctr">
              <a:buNone/>
              <a:defRPr sz="1400">
                <a:solidFill>
                  <a:srgbClr val="A8BAB2"/>
                </a:solidFill>
              </a:defRPr>
            </a:lvl1pPr>
          </a:lstStyle>
          <a:p>
            <a:r>
              <a:rPr lang="en-GB" noProof="0"/>
              <a:t>Add picture</a:t>
            </a:r>
            <a:endParaRPr lang="en-GB" noProof="0" dirty="0"/>
          </a:p>
        </p:txBody>
      </p:sp>
      <p:sp>
        <p:nvSpPr>
          <p:cNvPr id="18" name="Picture Placeholder 3">
            <a:extLst>
              <a:ext uri="{FF2B5EF4-FFF2-40B4-BE49-F238E27FC236}">
                <a16:creationId xmlns:a16="http://schemas.microsoft.com/office/drawing/2014/main" id="{38A06944-C2A7-4F21-A4A5-D22B1CF13B57}"/>
              </a:ext>
            </a:extLst>
          </p:cNvPr>
          <p:cNvSpPr>
            <a:spLocks noGrp="1"/>
          </p:cNvSpPr>
          <p:nvPr>
            <p:ph type="pic" sz="quarter" idx="16" hasCustomPrompt="1"/>
          </p:nvPr>
        </p:nvSpPr>
        <p:spPr bwMode="gray">
          <a:xfrm>
            <a:off x="8882581" y="727075"/>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19" name="Text Placeholder 6">
            <a:extLst>
              <a:ext uri="{FF2B5EF4-FFF2-40B4-BE49-F238E27FC236}">
                <a16:creationId xmlns:a16="http://schemas.microsoft.com/office/drawing/2014/main" id="{9679A695-226D-4550-AC5F-CF13DA1C3EA2}"/>
              </a:ext>
            </a:extLst>
          </p:cNvPr>
          <p:cNvSpPr>
            <a:spLocks noGrp="1"/>
          </p:cNvSpPr>
          <p:nvPr>
            <p:ph type="body" sz="quarter" idx="19" hasCustomPrompt="1"/>
          </p:nvPr>
        </p:nvSpPr>
        <p:spPr>
          <a:xfrm>
            <a:off x="5050638" y="2641930"/>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0" name="Text Placeholder 6">
            <a:extLst>
              <a:ext uri="{FF2B5EF4-FFF2-40B4-BE49-F238E27FC236}">
                <a16:creationId xmlns:a16="http://schemas.microsoft.com/office/drawing/2014/main" id="{58FFF6C9-8B70-45DC-9C06-54DD5B87AFFB}"/>
              </a:ext>
            </a:extLst>
          </p:cNvPr>
          <p:cNvSpPr>
            <a:spLocks noGrp="1"/>
          </p:cNvSpPr>
          <p:nvPr>
            <p:ph type="body" sz="quarter" idx="20" hasCustomPrompt="1"/>
          </p:nvPr>
        </p:nvSpPr>
        <p:spPr>
          <a:xfrm>
            <a:off x="5050638" y="2827874"/>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1" name="Text Placeholder 6">
            <a:extLst>
              <a:ext uri="{FF2B5EF4-FFF2-40B4-BE49-F238E27FC236}">
                <a16:creationId xmlns:a16="http://schemas.microsoft.com/office/drawing/2014/main" id="{2F9034A3-A308-4153-AEC9-209C0E14C84B}"/>
              </a:ext>
            </a:extLst>
          </p:cNvPr>
          <p:cNvSpPr>
            <a:spLocks noGrp="1"/>
          </p:cNvSpPr>
          <p:nvPr>
            <p:ph type="body" sz="quarter" idx="21" hasCustomPrompt="1"/>
          </p:nvPr>
        </p:nvSpPr>
        <p:spPr>
          <a:xfrm>
            <a:off x="8361630" y="2641930"/>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2" name="Text Placeholder 6">
            <a:extLst>
              <a:ext uri="{FF2B5EF4-FFF2-40B4-BE49-F238E27FC236}">
                <a16:creationId xmlns:a16="http://schemas.microsoft.com/office/drawing/2014/main" id="{ADD3A46A-9F03-452A-97A6-168C6640720F}"/>
              </a:ext>
            </a:extLst>
          </p:cNvPr>
          <p:cNvSpPr>
            <a:spLocks noGrp="1"/>
          </p:cNvSpPr>
          <p:nvPr>
            <p:ph type="body" sz="quarter" idx="22" hasCustomPrompt="1"/>
          </p:nvPr>
        </p:nvSpPr>
        <p:spPr>
          <a:xfrm>
            <a:off x="8361630" y="2827874"/>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3" name="Picture Placeholder 3">
            <a:extLst>
              <a:ext uri="{FF2B5EF4-FFF2-40B4-BE49-F238E27FC236}">
                <a16:creationId xmlns:a16="http://schemas.microsoft.com/office/drawing/2014/main" id="{578C2B07-87F4-489C-A284-3E5878138E7C}"/>
              </a:ext>
            </a:extLst>
          </p:cNvPr>
          <p:cNvSpPr>
            <a:spLocks noGrp="1"/>
          </p:cNvSpPr>
          <p:nvPr>
            <p:ph type="pic" sz="quarter" idx="23" hasCustomPrompt="1"/>
          </p:nvPr>
        </p:nvSpPr>
        <p:spPr bwMode="gray">
          <a:xfrm>
            <a:off x="5573419" y="3430871"/>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24" name="Picture Placeholder 3">
            <a:extLst>
              <a:ext uri="{FF2B5EF4-FFF2-40B4-BE49-F238E27FC236}">
                <a16:creationId xmlns:a16="http://schemas.microsoft.com/office/drawing/2014/main" id="{D418C2AA-7D28-483F-81E1-731AA2580309}"/>
              </a:ext>
            </a:extLst>
          </p:cNvPr>
          <p:cNvSpPr>
            <a:spLocks noGrp="1"/>
          </p:cNvSpPr>
          <p:nvPr>
            <p:ph type="pic" sz="quarter" idx="24" hasCustomPrompt="1"/>
          </p:nvPr>
        </p:nvSpPr>
        <p:spPr bwMode="gray">
          <a:xfrm>
            <a:off x="8882581" y="3430871"/>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25" name="Text Placeholder 6">
            <a:extLst>
              <a:ext uri="{FF2B5EF4-FFF2-40B4-BE49-F238E27FC236}">
                <a16:creationId xmlns:a16="http://schemas.microsoft.com/office/drawing/2014/main" id="{AFF0E09B-2153-4F77-903B-8AE289C2024D}"/>
              </a:ext>
            </a:extLst>
          </p:cNvPr>
          <p:cNvSpPr>
            <a:spLocks noGrp="1"/>
          </p:cNvSpPr>
          <p:nvPr>
            <p:ph type="body" sz="quarter" idx="25" hasCustomPrompt="1"/>
          </p:nvPr>
        </p:nvSpPr>
        <p:spPr>
          <a:xfrm>
            <a:off x="5050638" y="5345726"/>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6" name="Text Placeholder 6">
            <a:extLst>
              <a:ext uri="{FF2B5EF4-FFF2-40B4-BE49-F238E27FC236}">
                <a16:creationId xmlns:a16="http://schemas.microsoft.com/office/drawing/2014/main" id="{B6E4CA2D-F663-4612-8211-ABCBF0E3B4F2}"/>
              </a:ext>
            </a:extLst>
          </p:cNvPr>
          <p:cNvSpPr>
            <a:spLocks noGrp="1"/>
          </p:cNvSpPr>
          <p:nvPr>
            <p:ph type="body" sz="quarter" idx="26" hasCustomPrompt="1"/>
          </p:nvPr>
        </p:nvSpPr>
        <p:spPr>
          <a:xfrm>
            <a:off x="5050638" y="5531670"/>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7" name="Text Placeholder 6">
            <a:extLst>
              <a:ext uri="{FF2B5EF4-FFF2-40B4-BE49-F238E27FC236}">
                <a16:creationId xmlns:a16="http://schemas.microsoft.com/office/drawing/2014/main" id="{4679ECFC-69DE-448E-A790-E6DF1353CC66}"/>
              </a:ext>
            </a:extLst>
          </p:cNvPr>
          <p:cNvSpPr>
            <a:spLocks noGrp="1"/>
          </p:cNvSpPr>
          <p:nvPr>
            <p:ph type="body" sz="quarter" idx="27" hasCustomPrompt="1"/>
          </p:nvPr>
        </p:nvSpPr>
        <p:spPr>
          <a:xfrm>
            <a:off x="8361630" y="5345726"/>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8" name="Text Placeholder 6">
            <a:extLst>
              <a:ext uri="{FF2B5EF4-FFF2-40B4-BE49-F238E27FC236}">
                <a16:creationId xmlns:a16="http://schemas.microsoft.com/office/drawing/2014/main" id="{A2E08B10-5430-4825-9E65-D8235CD04078}"/>
              </a:ext>
            </a:extLst>
          </p:cNvPr>
          <p:cNvSpPr>
            <a:spLocks noGrp="1"/>
          </p:cNvSpPr>
          <p:nvPr>
            <p:ph type="body" sz="quarter" idx="28" hasCustomPrompt="1"/>
          </p:nvPr>
        </p:nvSpPr>
        <p:spPr>
          <a:xfrm>
            <a:off x="8361630" y="5531670"/>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9" name="Footer">
            <a:extLst>
              <a:ext uri="{FF2B5EF4-FFF2-40B4-BE49-F238E27FC236}">
                <a16:creationId xmlns:a16="http://schemas.microsoft.com/office/drawing/2014/main" id="{0A885EF8-5FBD-475E-BD95-4D0C7488BAE5}"/>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283E36"/>
                </a:solidFill>
                <a:latin typeface="SwissReSans" pitchFamily="34" charset="0"/>
                <a:ea typeface="+mn-ea"/>
                <a:cs typeface="+mn-cs"/>
              </a:rPr>
              <a:t>Elyssa Del Valle, M.D.</a:t>
            </a:r>
            <a:endParaRPr lang="en-GB" sz="1000" b="0" kern="1200" dirty="0">
              <a:solidFill>
                <a:srgbClr val="283E36"/>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068EEFD7-5432-49B1-9D2F-E4B96B489936}"/>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152212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act Persons (9 people)" preserve="1" userDrawn="1">
  <p:cSld name="Contact Persons (9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hasCustomPrompt="1"/>
          </p:nvPr>
        </p:nvSpPr>
        <p:spPr bwMode="gray">
          <a:xfrm>
            <a:off x="695326" y="692151"/>
            <a:ext cx="3096418" cy="692647"/>
          </a:xfrm>
        </p:spPr>
        <p:txBody>
          <a:bodyPr/>
          <a:lstStyle>
            <a:lvl1pPr>
              <a:defRPr>
                <a:solidFill>
                  <a:srgbClr val="FFFFFF"/>
                </a:solidFill>
              </a:defRPr>
            </a:lvl1pPr>
          </a:lstStyle>
          <a:p>
            <a:r>
              <a:rPr lang="en-GB"/>
              <a:t>Enter team name here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5" y="1628774"/>
            <a:ext cx="3096420" cy="4392614"/>
          </a:xfrm>
        </p:spPr>
        <p:txBody>
          <a:bodyPr/>
          <a:lstStyle>
            <a:lvl1pPr marL="108000" indent="-108000">
              <a:spcBef>
                <a:spcPts val="600"/>
              </a:spcBef>
              <a:defRPr sz="1200">
                <a:solidFill>
                  <a:srgbClr val="FFFFFF"/>
                </a:solidFill>
              </a:defRPr>
            </a:lvl1pPr>
            <a:lvl2pPr marL="252000" indent="-144000">
              <a:spcBef>
                <a:spcPts val="600"/>
              </a:spcBef>
              <a:defRPr sz="1200">
                <a:solidFill>
                  <a:srgbClr val="FFFFFF"/>
                </a:solidFill>
              </a:defRPr>
            </a:lvl2pPr>
            <a:lvl3pPr marL="396000" indent="-144000">
              <a:spcBef>
                <a:spcPts val="600"/>
              </a:spcBef>
              <a:defRPr sz="1200">
                <a:solidFill>
                  <a:srgbClr val="FFFFFF"/>
                </a:solidFill>
              </a:defRPr>
            </a:lvl3pPr>
            <a:lvl4pPr marL="540000" indent="-144000">
              <a:spcBef>
                <a:spcPts val="600"/>
              </a:spcBef>
              <a:defRPr sz="1200">
                <a:solidFill>
                  <a:srgbClr val="FFFFFF"/>
                </a:solidFill>
              </a:defRPr>
            </a:lvl4pPr>
            <a:lvl5pPr marL="684000" indent="-144000">
              <a:spcBef>
                <a:spcPts val="600"/>
              </a:spcBef>
              <a:defRPr sz="1200">
                <a:solidFill>
                  <a:srgbClr val="FFFFFF"/>
                </a:solidFill>
              </a:defRPr>
            </a:lvl5pPr>
          </a:lstStyle>
          <a:p>
            <a:pPr lvl="0"/>
            <a:r>
              <a:rPr lang="en-GB"/>
              <a:t>Click to add text, for example team mission and/or capabilities, roles and responsibilities, other info.</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9" name="Picture Placeholder 3">
            <a:extLst>
              <a:ext uri="{FF2B5EF4-FFF2-40B4-BE49-F238E27FC236}">
                <a16:creationId xmlns:a16="http://schemas.microsoft.com/office/drawing/2014/main" id="{9682A749-FC1E-4118-9EDD-CE1ABA3E2627}"/>
              </a:ext>
            </a:extLst>
          </p:cNvPr>
          <p:cNvSpPr>
            <a:spLocks noGrp="1"/>
          </p:cNvSpPr>
          <p:nvPr>
            <p:ph type="pic" sz="quarter" idx="15" hasCustomPrompt="1"/>
          </p:nvPr>
        </p:nvSpPr>
        <p:spPr bwMode="gray">
          <a:xfrm>
            <a:off x="5283565" y="738628"/>
            <a:ext cx="1080000" cy="1080000"/>
          </a:xfrm>
          <a:prstGeom prst="ellipse">
            <a:avLst/>
          </a:prstGeom>
        </p:spPr>
        <p:txBody>
          <a:bodyPr tIns="468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0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30" name="Text Placeholder 6">
            <a:extLst>
              <a:ext uri="{FF2B5EF4-FFF2-40B4-BE49-F238E27FC236}">
                <a16:creationId xmlns:a16="http://schemas.microsoft.com/office/drawing/2014/main" id="{73E640E6-6F1D-478B-91DA-EF27860B8F0F}"/>
              </a:ext>
            </a:extLst>
          </p:cNvPr>
          <p:cNvSpPr>
            <a:spLocks noGrp="1"/>
          </p:cNvSpPr>
          <p:nvPr>
            <p:ph type="body" sz="quarter" idx="19" hasCustomPrompt="1"/>
          </p:nvPr>
        </p:nvSpPr>
        <p:spPr>
          <a:xfrm>
            <a:off x="4871219"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1" name="Text Placeholder 6">
            <a:extLst>
              <a:ext uri="{FF2B5EF4-FFF2-40B4-BE49-F238E27FC236}">
                <a16:creationId xmlns:a16="http://schemas.microsoft.com/office/drawing/2014/main" id="{31BD7495-9DC8-424C-9AA0-FAD0EABDACE3}"/>
              </a:ext>
            </a:extLst>
          </p:cNvPr>
          <p:cNvSpPr>
            <a:spLocks noGrp="1"/>
          </p:cNvSpPr>
          <p:nvPr>
            <p:ph type="body" sz="quarter" idx="20" hasCustomPrompt="1"/>
          </p:nvPr>
        </p:nvSpPr>
        <p:spPr>
          <a:xfrm>
            <a:off x="4871219"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2" name="Picture Placeholder 3">
            <a:extLst>
              <a:ext uri="{FF2B5EF4-FFF2-40B4-BE49-F238E27FC236}">
                <a16:creationId xmlns:a16="http://schemas.microsoft.com/office/drawing/2014/main" id="{F19CD5BF-B691-42A9-9A28-7D982DEDC98D}"/>
              </a:ext>
            </a:extLst>
          </p:cNvPr>
          <p:cNvSpPr>
            <a:spLocks noGrp="1"/>
          </p:cNvSpPr>
          <p:nvPr>
            <p:ph type="pic" sz="quarter" idx="21" hasCustomPrompt="1"/>
          </p:nvPr>
        </p:nvSpPr>
        <p:spPr bwMode="gray">
          <a:xfrm>
            <a:off x="7581323" y="738628"/>
            <a:ext cx="1080000" cy="1080000"/>
          </a:xfrm>
          <a:prstGeom prst="ellipse">
            <a:avLst/>
          </a:prstGeom>
        </p:spPr>
        <p:txBody>
          <a:bodyPr tIns="468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0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33" name="Text Placeholder 6">
            <a:extLst>
              <a:ext uri="{FF2B5EF4-FFF2-40B4-BE49-F238E27FC236}">
                <a16:creationId xmlns:a16="http://schemas.microsoft.com/office/drawing/2014/main" id="{CF582FA5-0ACC-44FA-AD35-38027A4BC745}"/>
              </a:ext>
            </a:extLst>
          </p:cNvPr>
          <p:cNvSpPr>
            <a:spLocks noGrp="1"/>
          </p:cNvSpPr>
          <p:nvPr>
            <p:ph type="body" sz="quarter" idx="22" hasCustomPrompt="1"/>
          </p:nvPr>
        </p:nvSpPr>
        <p:spPr>
          <a:xfrm>
            <a:off x="7168977"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4" name="Text Placeholder 6">
            <a:extLst>
              <a:ext uri="{FF2B5EF4-FFF2-40B4-BE49-F238E27FC236}">
                <a16:creationId xmlns:a16="http://schemas.microsoft.com/office/drawing/2014/main" id="{34479282-0266-40A5-AD96-427D23FC8E24}"/>
              </a:ext>
            </a:extLst>
          </p:cNvPr>
          <p:cNvSpPr>
            <a:spLocks noGrp="1"/>
          </p:cNvSpPr>
          <p:nvPr>
            <p:ph type="body" sz="quarter" idx="23" hasCustomPrompt="1"/>
          </p:nvPr>
        </p:nvSpPr>
        <p:spPr>
          <a:xfrm>
            <a:off x="7168977"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5" name="Picture Placeholder 3">
            <a:extLst>
              <a:ext uri="{FF2B5EF4-FFF2-40B4-BE49-F238E27FC236}">
                <a16:creationId xmlns:a16="http://schemas.microsoft.com/office/drawing/2014/main" id="{A372C913-34DD-415E-8A45-FE2BAAA5AB93}"/>
              </a:ext>
            </a:extLst>
          </p:cNvPr>
          <p:cNvSpPr>
            <a:spLocks noGrp="1"/>
          </p:cNvSpPr>
          <p:nvPr>
            <p:ph type="pic" sz="quarter" idx="24" hasCustomPrompt="1"/>
          </p:nvPr>
        </p:nvSpPr>
        <p:spPr bwMode="gray">
          <a:xfrm>
            <a:off x="9881460" y="738628"/>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36" name="Text Placeholder 6">
            <a:extLst>
              <a:ext uri="{FF2B5EF4-FFF2-40B4-BE49-F238E27FC236}">
                <a16:creationId xmlns:a16="http://schemas.microsoft.com/office/drawing/2014/main" id="{7134E3D5-1F39-4EBB-AA24-A2FD4F813D1A}"/>
              </a:ext>
            </a:extLst>
          </p:cNvPr>
          <p:cNvSpPr>
            <a:spLocks noGrp="1"/>
          </p:cNvSpPr>
          <p:nvPr>
            <p:ph type="body" sz="quarter" idx="25" hasCustomPrompt="1"/>
          </p:nvPr>
        </p:nvSpPr>
        <p:spPr>
          <a:xfrm>
            <a:off x="9469114"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7" name="Text Placeholder 6">
            <a:extLst>
              <a:ext uri="{FF2B5EF4-FFF2-40B4-BE49-F238E27FC236}">
                <a16:creationId xmlns:a16="http://schemas.microsoft.com/office/drawing/2014/main" id="{A4699E8E-78EB-413E-9E61-A75A1208CF0F}"/>
              </a:ext>
            </a:extLst>
          </p:cNvPr>
          <p:cNvSpPr>
            <a:spLocks noGrp="1"/>
          </p:cNvSpPr>
          <p:nvPr>
            <p:ph type="body" sz="quarter" idx="26" hasCustomPrompt="1"/>
          </p:nvPr>
        </p:nvSpPr>
        <p:spPr>
          <a:xfrm>
            <a:off x="9469114"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8" name="Picture Placeholder 3">
            <a:extLst>
              <a:ext uri="{FF2B5EF4-FFF2-40B4-BE49-F238E27FC236}">
                <a16:creationId xmlns:a16="http://schemas.microsoft.com/office/drawing/2014/main" id="{055DF295-2A7B-4334-B97B-ED339BB70340}"/>
              </a:ext>
            </a:extLst>
          </p:cNvPr>
          <p:cNvSpPr>
            <a:spLocks noGrp="1"/>
          </p:cNvSpPr>
          <p:nvPr>
            <p:ph type="pic" sz="quarter" idx="27" hasCustomPrompt="1"/>
          </p:nvPr>
        </p:nvSpPr>
        <p:spPr bwMode="gray">
          <a:xfrm>
            <a:off x="5283565"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39" name="Text Placeholder 6">
            <a:extLst>
              <a:ext uri="{FF2B5EF4-FFF2-40B4-BE49-F238E27FC236}">
                <a16:creationId xmlns:a16="http://schemas.microsoft.com/office/drawing/2014/main" id="{86C79598-5718-4B97-9653-C258BACE02E8}"/>
              </a:ext>
            </a:extLst>
          </p:cNvPr>
          <p:cNvSpPr>
            <a:spLocks noGrp="1"/>
          </p:cNvSpPr>
          <p:nvPr>
            <p:ph type="body" sz="quarter" idx="28" hasCustomPrompt="1"/>
          </p:nvPr>
        </p:nvSpPr>
        <p:spPr>
          <a:xfrm>
            <a:off x="4871219"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0" name="Text Placeholder 6">
            <a:extLst>
              <a:ext uri="{FF2B5EF4-FFF2-40B4-BE49-F238E27FC236}">
                <a16:creationId xmlns:a16="http://schemas.microsoft.com/office/drawing/2014/main" id="{D1CD186E-C886-499B-8730-86302FB13D60}"/>
              </a:ext>
            </a:extLst>
          </p:cNvPr>
          <p:cNvSpPr>
            <a:spLocks noGrp="1"/>
          </p:cNvSpPr>
          <p:nvPr>
            <p:ph type="body" sz="quarter" idx="29" hasCustomPrompt="1"/>
          </p:nvPr>
        </p:nvSpPr>
        <p:spPr>
          <a:xfrm>
            <a:off x="4871219"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1" name="Picture Placeholder 3">
            <a:extLst>
              <a:ext uri="{FF2B5EF4-FFF2-40B4-BE49-F238E27FC236}">
                <a16:creationId xmlns:a16="http://schemas.microsoft.com/office/drawing/2014/main" id="{221F4A5A-8D58-4545-B3A9-1D7286AC7F03}"/>
              </a:ext>
            </a:extLst>
          </p:cNvPr>
          <p:cNvSpPr>
            <a:spLocks noGrp="1"/>
          </p:cNvSpPr>
          <p:nvPr>
            <p:ph type="pic" sz="quarter" idx="30" hasCustomPrompt="1"/>
          </p:nvPr>
        </p:nvSpPr>
        <p:spPr bwMode="gray">
          <a:xfrm>
            <a:off x="7581323"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2" name="Text Placeholder 6">
            <a:extLst>
              <a:ext uri="{FF2B5EF4-FFF2-40B4-BE49-F238E27FC236}">
                <a16:creationId xmlns:a16="http://schemas.microsoft.com/office/drawing/2014/main" id="{CAD9D006-676C-4CB9-9E60-67322DE91D15}"/>
              </a:ext>
            </a:extLst>
          </p:cNvPr>
          <p:cNvSpPr>
            <a:spLocks noGrp="1"/>
          </p:cNvSpPr>
          <p:nvPr>
            <p:ph type="body" sz="quarter" idx="31" hasCustomPrompt="1"/>
          </p:nvPr>
        </p:nvSpPr>
        <p:spPr>
          <a:xfrm>
            <a:off x="7168977"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3" name="Text Placeholder 6">
            <a:extLst>
              <a:ext uri="{FF2B5EF4-FFF2-40B4-BE49-F238E27FC236}">
                <a16:creationId xmlns:a16="http://schemas.microsoft.com/office/drawing/2014/main" id="{50A073A5-04E0-4873-B0FB-802CADE36667}"/>
              </a:ext>
            </a:extLst>
          </p:cNvPr>
          <p:cNvSpPr>
            <a:spLocks noGrp="1"/>
          </p:cNvSpPr>
          <p:nvPr>
            <p:ph type="body" sz="quarter" idx="32" hasCustomPrompt="1"/>
          </p:nvPr>
        </p:nvSpPr>
        <p:spPr>
          <a:xfrm>
            <a:off x="7168977"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4" name="Picture Placeholder 3">
            <a:extLst>
              <a:ext uri="{FF2B5EF4-FFF2-40B4-BE49-F238E27FC236}">
                <a16:creationId xmlns:a16="http://schemas.microsoft.com/office/drawing/2014/main" id="{195DD2A1-427A-429A-9C4E-E51AEBB0E0E7}"/>
              </a:ext>
            </a:extLst>
          </p:cNvPr>
          <p:cNvSpPr>
            <a:spLocks noGrp="1"/>
          </p:cNvSpPr>
          <p:nvPr>
            <p:ph type="pic" sz="quarter" idx="33" hasCustomPrompt="1"/>
          </p:nvPr>
        </p:nvSpPr>
        <p:spPr bwMode="gray">
          <a:xfrm>
            <a:off x="9881460"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5" name="Text Placeholder 6">
            <a:extLst>
              <a:ext uri="{FF2B5EF4-FFF2-40B4-BE49-F238E27FC236}">
                <a16:creationId xmlns:a16="http://schemas.microsoft.com/office/drawing/2014/main" id="{F28B10EF-4A1F-4980-8CD3-519EB5DBC226}"/>
              </a:ext>
            </a:extLst>
          </p:cNvPr>
          <p:cNvSpPr>
            <a:spLocks noGrp="1"/>
          </p:cNvSpPr>
          <p:nvPr>
            <p:ph type="body" sz="quarter" idx="34" hasCustomPrompt="1"/>
          </p:nvPr>
        </p:nvSpPr>
        <p:spPr>
          <a:xfrm>
            <a:off x="9469114"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6" name="Text Placeholder 6">
            <a:extLst>
              <a:ext uri="{FF2B5EF4-FFF2-40B4-BE49-F238E27FC236}">
                <a16:creationId xmlns:a16="http://schemas.microsoft.com/office/drawing/2014/main" id="{7E8B1A89-1311-46C8-AABE-49A07C509AB6}"/>
              </a:ext>
            </a:extLst>
          </p:cNvPr>
          <p:cNvSpPr>
            <a:spLocks noGrp="1"/>
          </p:cNvSpPr>
          <p:nvPr>
            <p:ph type="body" sz="quarter" idx="35" hasCustomPrompt="1"/>
          </p:nvPr>
        </p:nvSpPr>
        <p:spPr>
          <a:xfrm>
            <a:off x="9469114"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7" name="Picture Placeholder 3">
            <a:extLst>
              <a:ext uri="{FF2B5EF4-FFF2-40B4-BE49-F238E27FC236}">
                <a16:creationId xmlns:a16="http://schemas.microsoft.com/office/drawing/2014/main" id="{A1132398-8B9A-4B3D-933D-0916342541FD}"/>
              </a:ext>
            </a:extLst>
          </p:cNvPr>
          <p:cNvSpPr>
            <a:spLocks noGrp="1"/>
          </p:cNvSpPr>
          <p:nvPr>
            <p:ph type="pic" sz="quarter" idx="36" hasCustomPrompt="1"/>
          </p:nvPr>
        </p:nvSpPr>
        <p:spPr bwMode="gray">
          <a:xfrm>
            <a:off x="5283565"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8" name="Text Placeholder 6">
            <a:extLst>
              <a:ext uri="{FF2B5EF4-FFF2-40B4-BE49-F238E27FC236}">
                <a16:creationId xmlns:a16="http://schemas.microsoft.com/office/drawing/2014/main" id="{60DB6F48-FC4C-4A1D-9535-0E108AAFBE06}"/>
              </a:ext>
            </a:extLst>
          </p:cNvPr>
          <p:cNvSpPr>
            <a:spLocks noGrp="1"/>
          </p:cNvSpPr>
          <p:nvPr>
            <p:ph type="body" sz="quarter" idx="37" hasCustomPrompt="1"/>
          </p:nvPr>
        </p:nvSpPr>
        <p:spPr>
          <a:xfrm>
            <a:off x="4871219"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9" name="Text Placeholder 6">
            <a:extLst>
              <a:ext uri="{FF2B5EF4-FFF2-40B4-BE49-F238E27FC236}">
                <a16:creationId xmlns:a16="http://schemas.microsoft.com/office/drawing/2014/main" id="{A810E96A-A59E-44AE-B57E-8AF75CD1963D}"/>
              </a:ext>
            </a:extLst>
          </p:cNvPr>
          <p:cNvSpPr>
            <a:spLocks noGrp="1"/>
          </p:cNvSpPr>
          <p:nvPr>
            <p:ph type="body" sz="quarter" idx="38" hasCustomPrompt="1"/>
          </p:nvPr>
        </p:nvSpPr>
        <p:spPr>
          <a:xfrm>
            <a:off x="4871219"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0" name="Picture Placeholder 3">
            <a:extLst>
              <a:ext uri="{FF2B5EF4-FFF2-40B4-BE49-F238E27FC236}">
                <a16:creationId xmlns:a16="http://schemas.microsoft.com/office/drawing/2014/main" id="{198933B9-38C2-482E-AD0B-42A8177C695A}"/>
              </a:ext>
            </a:extLst>
          </p:cNvPr>
          <p:cNvSpPr>
            <a:spLocks noGrp="1"/>
          </p:cNvSpPr>
          <p:nvPr>
            <p:ph type="pic" sz="quarter" idx="39" hasCustomPrompt="1"/>
          </p:nvPr>
        </p:nvSpPr>
        <p:spPr bwMode="gray">
          <a:xfrm>
            <a:off x="7581323"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51" name="Text Placeholder 6">
            <a:extLst>
              <a:ext uri="{FF2B5EF4-FFF2-40B4-BE49-F238E27FC236}">
                <a16:creationId xmlns:a16="http://schemas.microsoft.com/office/drawing/2014/main" id="{3A0551C6-CAE2-4890-8760-2733C7FDE739}"/>
              </a:ext>
            </a:extLst>
          </p:cNvPr>
          <p:cNvSpPr>
            <a:spLocks noGrp="1"/>
          </p:cNvSpPr>
          <p:nvPr>
            <p:ph type="body" sz="quarter" idx="40" hasCustomPrompt="1"/>
          </p:nvPr>
        </p:nvSpPr>
        <p:spPr>
          <a:xfrm>
            <a:off x="7168977"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52" name="Text Placeholder 6">
            <a:extLst>
              <a:ext uri="{FF2B5EF4-FFF2-40B4-BE49-F238E27FC236}">
                <a16:creationId xmlns:a16="http://schemas.microsoft.com/office/drawing/2014/main" id="{351C2CEF-8471-4D1A-B51B-ABA769D4AFD1}"/>
              </a:ext>
            </a:extLst>
          </p:cNvPr>
          <p:cNvSpPr>
            <a:spLocks noGrp="1"/>
          </p:cNvSpPr>
          <p:nvPr>
            <p:ph type="body" sz="quarter" idx="41" hasCustomPrompt="1"/>
          </p:nvPr>
        </p:nvSpPr>
        <p:spPr>
          <a:xfrm>
            <a:off x="7168977"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3" name="Picture Placeholder 3">
            <a:extLst>
              <a:ext uri="{FF2B5EF4-FFF2-40B4-BE49-F238E27FC236}">
                <a16:creationId xmlns:a16="http://schemas.microsoft.com/office/drawing/2014/main" id="{0AAAD490-0511-40C3-A7FD-06F99326BA9B}"/>
              </a:ext>
            </a:extLst>
          </p:cNvPr>
          <p:cNvSpPr>
            <a:spLocks noGrp="1"/>
          </p:cNvSpPr>
          <p:nvPr>
            <p:ph type="pic" sz="quarter" idx="42" hasCustomPrompt="1"/>
          </p:nvPr>
        </p:nvSpPr>
        <p:spPr bwMode="gray">
          <a:xfrm>
            <a:off x="9881460"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54" name="Text Placeholder 6">
            <a:extLst>
              <a:ext uri="{FF2B5EF4-FFF2-40B4-BE49-F238E27FC236}">
                <a16:creationId xmlns:a16="http://schemas.microsoft.com/office/drawing/2014/main" id="{57D9887A-55D1-49D2-8675-5240F864DA0B}"/>
              </a:ext>
            </a:extLst>
          </p:cNvPr>
          <p:cNvSpPr>
            <a:spLocks noGrp="1"/>
          </p:cNvSpPr>
          <p:nvPr>
            <p:ph type="body" sz="quarter" idx="43" hasCustomPrompt="1"/>
          </p:nvPr>
        </p:nvSpPr>
        <p:spPr>
          <a:xfrm>
            <a:off x="9469114"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55" name="Text Placeholder 6">
            <a:extLst>
              <a:ext uri="{FF2B5EF4-FFF2-40B4-BE49-F238E27FC236}">
                <a16:creationId xmlns:a16="http://schemas.microsoft.com/office/drawing/2014/main" id="{78D2D6D9-E53F-4A0D-BBF5-81D01913CD12}"/>
              </a:ext>
            </a:extLst>
          </p:cNvPr>
          <p:cNvSpPr>
            <a:spLocks noGrp="1"/>
          </p:cNvSpPr>
          <p:nvPr>
            <p:ph type="body" sz="quarter" idx="44" hasCustomPrompt="1"/>
          </p:nvPr>
        </p:nvSpPr>
        <p:spPr>
          <a:xfrm>
            <a:off x="9469114"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6" name="Footer">
            <a:extLst>
              <a:ext uri="{FF2B5EF4-FFF2-40B4-BE49-F238E27FC236}">
                <a16:creationId xmlns:a16="http://schemas.microsoft.com/office/drawing/2014/main" id="{3D92757B-1122-4A0B-B414-F2DE3CA792C1}"/>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283E36"/>
                </a:solidFill>
                <a:latin typeface="SwissReSans" pitchFamily="34" charset="0"/>
                <a:ea typeface="+mn-ea"/>
                <a:cs typeface="+mn-cs"/>
              </a:rPr>
              <a:t>Elyssa Del Valle, M.D.</a:t>
            </a:r>
            <a:endParaRPr lang="en-GB" sz="1000" b="0" kern="1200" dirty="0">
              <a:solidFill>
                <a:srgbClr val="283E36"/>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ACE3999D-E526-499A-8E53-7C64A28E160E}"/>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3304033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able of Contents with Image" preserve="1" userDrawn="1">
  <p:cSld name="Table of Contents with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8115300" cy="6858000"/>
          </a:xfrm>
        </p:spPr>
        <p:txBody>
          <a:bodyPr lIns="0" tIns="1152000" anchor="ctr"/>
          <a:lstStyle>
            <a:lvl1pPr algn="ctr">
              <a:spcBef>
                <a:spcPts val="0"/>
              </a:spcBef>
              <a:buFontTx/>
              <a:buNone/>
              <a:defRPr sz="1200">
                <a:solidFill>
                  <a:srgbClr val="A8BAB2"/>
                </a:solidFill>
                <a:latin typeface="SwissReSans" pitchFamily="34" charset="0"/>
              </a:defRPr>
            </a:lvl1pPr>
          </a:lstStyle>
          <a:p>
            <a:r>
              <a:rPr lang="en-GB" noProof="1"/>
              <a:t>Click to browse for an own image or </a:t>
            </a:r>
            <a:br>
              <a:rPr lang="en-GB" noProof="1"/>
            </a:br>
            <a:r>
              <a:rPr lang="en-GB" noProof="1"/>
              <a:t>select one from the Swiss Re menu.</a:t>
            </a:r>
            <a:br>
              <a:rPr lang="en-GB" noProof="1"/>
            </a:br>
            <a:r>
              <a:rPr lang="en-GB" noProof="1"/>
              <a:t>Be careful to avoid an image that clashes</a:t>
            </a:r>
            <a:br>
              <a:rPr lang="en-GB" noProof="1"/>
            </a:br>
            <a:r>
              <a:rPr lang="en-GB" noProof="1"/>
              <a:t>with the gradient colour.</a:t>
            </a:r>
          </a:p>
        </p:txBody>
      </p:sp>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p:nvPr>
        </p:nvSpPr>
        <p:spPr bwMode="gray">
          <a:xfrm>
            <a:off x="8544272" y="692151"/>
            <a:ext cx="3168303"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pic>
        <p:nvPicPr>
          <p:cNvPr id="3" name="Picture 2">
            <a:extLst>
              <a:ext uri="{FF2B5EF4-FFF2-40B4-BE49-F238E27FC236}">
                <a16:creationId xmlns:a16="http://schemas.microsoft.com/office/drawing/2014/main" id="{CF459C42-0B31-4A82-BEF5-858FB9B945F0}"/>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8157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able of Contents with Quote" preserve="1" userDrawn="1">
  <p:cSld name="Table of Contents with 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p:nvPr>
        </p:nvSpPr>
        <p:spPr bwMode="gray">
          <a:xfrm>
            <a:off x="8544272" y="692151"/>
            <a:ext cx="3168303"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5" name="Text Placeholder 4">
            <a:extLst>
              <a:ext uri="{FF2B5EF4-FFF2-40B4-BE49-F238E27FC236}">
                <a16:creationId xmlns:a16="http://schemas.microsoft.com/office/drawing/2014/main" id="{6B8B2FF7-1EAF-4819-B80C-A01E1EC5DFAB}"/>
              </a:ext>
            </a:extLst>
          </p:cNvPr>
          <p:cNvSpPr>
            <a:spLocks noGrp="1"/>
          </p:cNvSpPr>
          <p:nvPr>
            <p:ph type="body" sz="quarter" idx="13"/>
          </p:nvPr>
        </p:nvSpPr>
        <p:spPr>
          <a:xfrm>
            <a:off x="695325" y="1444598"/>
            <a:ext cx="6120755" cy="4576789"/>
          </a:xfrm>
        </p:spPr>
        <p:txBody>
          <a:bodyPr/>
          <a:lstStyle>
            <a:lvl1pPr marL="0" indent="0">
              <a:buFontTx/>
              <a:buNone/>
              <a:defRPr sz="5000">
                <a:solidFill>
                  <a:schemeClr val="bg2"/>
                </a:solidFill>
                <a:latin typeface="SwissReSans Light"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pic>
        <p:nvPicPr>
          <p:cNvPr id="3" name="Picture 2">
            <a:extLst>
              <a:ext uri="{FF2B5EF4-FFF2-40B4-BE49-F238E27FC236}">
                <a16:creationId xmlns:a16="http://schemas.microsoft.com/office/drawing/2014/main" id="{A4EF6EF2-E753-4B8F-9725-F6F5BED7C363}"/>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07220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End Slide 1" preserve="1" userDrawn="1">
  <p:cSld name="End Slide 1">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2628876"/>
            <a:ext cx="11017250" cy="692647"/>
          </a:xfrm>
        </p:spPr>
        <p:txBody>
          <a:bodyPr/>
          <a:lstStyle>
            <a:lvl1pPr>
              <a:defRPr sz="4800">
                <a:solidFill>
                  <a:schemeClr val="bg1"/>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3933056"/>
            <a:ext cx="3312000" cy="276999"/>
          </a:xfrm>
        </p:spPr>
        <p:txBody>
          <a:bodyPr anchor="t">
            <a:noAutofit/>
          </a:bodyPr>
          <a:lstStyle>
            <a:lvl1pPr marL="0" indent="0">
              <a:spcBef>
                <a:spcPts val="0"/>
              </a:spcBef>
              <a:buFontTx/>
              <a:buNone/>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573016"/>
            <a:ext cx="2808387" cy="231203"/>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3933056"/>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3933056"/>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5" y="5380420"/>
            <a:ext cx="2808387" cy="259281"/>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10" name="Picture Placeholder 9">
            <a:extLst>
              <a:ext uri="{FF2B5EF4-FFF2-40B4-BE49-F238E27FC236}">
                <a16:creationId xmlns:a16="http://schemas.microsoft.com/office/drawing/2014/main" id="{D34D64A5-9BA9-4A49-80AC-B15D0D80D8AA}"/>
              </a:ext>
            </a:extLst>
          </p:cNvPr>
          <p:cNvSpPr>
            <a:spLocks noGrp="1"/>
          </p:cNvSpPr>
          <p:nvPr>
            <p:ph type="pic" sz="quarter" idx="23" hasCustomPrompt="1"/>
          </p:nvPr>
        </p:nvSpPr>
        <p:spPr>
          <a:xfrm>
            <a:off x="695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1" name="Picture Placeholder 9">
            <a:extLst>
              <a:ext uri="{FF2B5EF4-FFF2-40B4-BE49-F238E27FC236}">
                <a16:creationId xmlns:a16="http://schemas.microsoft.com/office/drawing/2014/main" id="{55B64BBC-0F83-4C0B-903E-584C9438516F}"/>
              </a:ext>
            </a:extLst>
          </p:cNvPr>
          <p:cNvSpPr>
            <a:spLocks noGrp="1"/>
          </p:cNvSpPr>
          <p:nvPr>
            <p:ph type="pic" sz="quarter" idx="24" hasCustomPrompt="1"/>
          </p:nvPr>
        </p:nvSpPr>
        <p:spPr>
          <a:xfrm>
            <a:off x="1163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3" name="Picture Placeholder 9">
            <a:extLst>
              <a:ext uri="{FF2B5EF4-FFF2-40B4-BE49-F238E27FC236}">
                <a16:creationId xmlns:a16="http://schemas.microsoft.com/office/drawing/2014/main" id="{83FFD9DD-E866-4E18-BA64-E3610437C705}"/>
              </a:ext>
            </a:extLst>
          </p:cNvPr>
          <p:cNvSpPr>
            <a:spLocks noGrp="1"/>
          </p:cNvSpPr>
          <p:nvPr>
            <p:ph type="pic" sz="quarter" idx="25" hasCustomPrompt="1"/>
          </p:nvPr>
        </p:nvSpPr>
        <p:spPr>
          <a:xfrm>
            <a:off x="1631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2BABED67-931C-44BC-AB79-C182D3621460}"/>
              </a:ext>
            </a:extLst>
          </p:cNvPr>
          <p:cNvSpPr>
            <a:spLocks noGrp="1"/>
          </p:cNvSpPr>
          <p:nvPr>
            <p:ph type="pic" sz="quarter" idx="26" hasCustomPrompt="1"/>
          </p:nvPr>
        </p:nvSpPr>
        <p:spPr>
          <a:xfrm>
            <a:off x="2099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AC674E57-2AE3-4335-AD01-76934BC62AED}"/>
              </a:ext>
            </a:extLst>
          </p:cNvPr>
          <p:cNvSpPr>
            <a:spLocks noGrp="1"/>
          </p:cNvSpPr>
          <p:nvPr>
            <p:ph type="pic" sz="quarter" idx="27" hasCustomPrompt="1"/>
          </p:nvPr>
        </p:nvSpPr>
        <p:spPr>
          <a:xfrm>
            <a:off x="2567400" y="5697388"/>
            <a:ext cx="324000" cy="324000"/>
          </a:xfrm>
        </p:spPr>
        <p:txBody>
          <a:bodyPr/>
          <a:lstStyle>
            <a:lvl1pPr marL="0" indent="0">
              <a:buNone/>
              <a:defRPr sz="800">
                <a:solidFill>
                  <a:schemeClr val="bg1"/>
                </a:solidFill>
              </a:defRPr>
            </a:lvl1pPr>
          </a:lstStyle>
          <a:p>
            <a:r>
              <a:rPr lang="en-GB"/>
              <a:t> </a:t>
            </a:r>
            <a:endParaRPr lang="en-GB" dirty="0"/>
          </a:p>
        </p:txBody>
      </p:sp>
      <p:pic>
        <p:nvPicPr>
          <p:cNvPr id="4" name="Picture 3">
            <a:extLst>
              <a:ext uri="{FF2B5EF4-FFF2-40B4-BE49-F238E27FC236}">
                <a16:creationId xmlns:a16="http://schemas.microsoft.com/office/drawing/2014/main" id="{26888B7E-B97B-4900-A2EE-F4B41C1DD18B}"/>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536515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End Slide 2" preserve="1" userDrawn="1">
  <p:cSld name="End Slide 2">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1978064"/>
            <a:ext cx="3312000" cy="276999"/>
          </a:xfrm>
        </p:spPr>
        <p:txBody>
          <a:bodyPr anchor="t">
            <a:noAutofit/>
          </a:bodyPr>
          <a:lstStyle>
            <a:lvl1pPr marL="0" indent="0">
              <a:spcBef>
                <a:spcPts val="0"/>
              </a:spcBef>
              <a:buFontTx/>
              <a:buNone/>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1618024"/>
            <a:ext cx="2808387" cy="231203"/>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1978064"/>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1978064"/>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5" y="3645024"/>
            <a:ext cx="2808387" cy="259281"/>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21" name="Picture Placeholder 9">
            <a:extLst>
              <a:ext uri="{FF2B5EF4-FFF2-40B4-BE49-F238E27FC236}">
                <a16:creationId xmlns:a16="http://schemas.microsoft.com/office/drawing/2014/main" id="{E5CF9AB9-0836-451E-851D-A717BE5C859B}"/>
              </a:ext>
            </a:extLst>
          </p:cNvPr>
          <p:cNvSpPr>
            <a:spLocks noGrp="1"/>
          </p:cNvSpPr>
          <p:nvPr>
            <p:ph type="pic" sz="quarter" idx="23" hasCustomPrompt="1"/>
          </p:nvPr>
        </p:nvSpPr>
        <p:spPr>
          <a:xfrm>
            <a:off x="695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2" name="Picture Placeholder 9">
            <a:extLst>
              <a:ext uri="{FF2B5EF4-FFF2-40B4-BE49-F238E27FC236}">
                <a16:creationId xmlns:a16="http://schemas.microsoft.com/office/drawing/2014/main" id="{7FF5B5CF-9E76-4482-B698-DA93D56A179B}"/>
              </a:ext>
            </a:extLst>
          </p:cNvPr>
          <p:cNvSpPr>
            <a:spLocks noGrp="1"/>
          </p:cNvSpPr>
          <p:nvPr>
            <p:ph type="pic" sz="quarter" idx="24" hasCustomPrompt="1"/>
          </p:nvPr>
        </p:nvSpPr>
        <p:spPr>
          <a:xfrm>
            <a:off x="1163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3" name="Picture Placeholder 9">
            <a:extLst>
              <a:ext uri="{FF2B5EF4-FFF2-40B4-BE49-F238E27FC236}">
                <a16:creationId xmlns:a16="http://schemas.microsoft.com/office/drawing/2014/main" id="{1387BD45-684C-4CAB-BC6F-6FB7626BE0DD}"/>
              </a:ext>
            </a:extLst>
          </p:cNvPr>
          <p:cNvSpPr>
            <a:spLocks noGrp="1"/>
          </p:cNvSpPr>
          <p:nvPr>
            <p:ph type="pic" sz="quarter" idx="25" hasCustomPrompt="1"/>
          </p:nvPr>
        </p:nvSpPr>
        <p:spPr>
          <a:xfrm>
            <a:off x="1631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4" name="Picture Placeholder 9">
            <a:extLst>
              <a:ext uri="{FF2B5EF4-FFF2-40B4-BE49-F238E27FC236}">
                <a16:creationId xmlns:a16="http://schemas.microsoft.com/office/drawing/2014/main" id="{90CF74F4-8589-4C97-B651-78066DAC41FD}"/>
              </a:ext>
            </a:extLst>
          </p:cNvPr>
          <p:cNvSpPr>
            <a:spLocks noGrp="1"/>
          </p:cNvSpPr>
          <p:nvPr>
            <p:ph type="pic" sz="quarter" idx="26" hasCustomPrompt="1"/>
          </p:nvPr>
        </p:nvSpPr>
        <p:spPr>
          <a:xfrm>
            <a:off x="2099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7C667A46-295D-4EEE-9AB0-2C3EDE023156}"/>
              </a:ext>
            </a:extLst>
          </p:cNvPr>
          <p:cNvSpPr>
            <a:spLocks noGrp="1"/>
          </p:cNvSpPr>
          <p:nvPr>
            <p:ph type="pic" sz="quarter" idx="27" hasCustomPrompt="1"/>
          </p:nvPr>
        </p:nvSpPr>
        <p:spPr>
          <a:xfrm>
            <a:off x="2567400" y="3959704"/>
            <a:ext cx="324000" cy="324000"/>
          </a:xfrm>
        </p:spPr>
        <p:txBody>
          <a:bodyPr/>
          <a:lstStyle>
            <a:lvl1pPr marL="0" indent="0">
              <a:buNone/>
              <a:defRPr sz="800">
                <a:solidFill>
                  <a:schemeClr val="bg1"/>
                </a:solidFill>
              </a:defRPr>
            </a:lvl1pPr>
          </a:lstStyle>
          <a:p>
            <a:r>
              <a:rPr lang="en-GB"/>
              <a:t> </a:t>
            </a:r>
            <a:endParaRPr lang="en-GB" dirty="0"/>
          </a:p>
        </p:txBody>
      </p:sp>
      <p:pic>
        <p:nvPicPr>
          <p:cNvPr id="3" name="Picture 2">
            <a:extLst>
              <a:ext uri="{FF2B5EF4-FFF2-40B4-BE49-F238E27FC236}">
                <a16:creationId xmlns:a16="http://schemas.microsoft.com/office/drawing/2014/main" id="{01A8FFAB-FB04-4568-8D71-09D723AE884F}"/>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201013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Image" preserve="1" userDrawn="1">
  <p:cSld name="Title Slide - Image">
    <p:bg bwMode="gray">
      <p:bgPr>
        <a:solidFill>
          <a:srgbClr val="D1DCD6"/>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5" name="Picture 4">
            <a:extLst>
              <a:ext uri="{FF2B5EF4-FFF2-40B4-BE49-F238E27FC236}">
                <a16:creationId xmlns:a16="http://schemas.microsoft.com/office/drawing/2014/main" id="{52833D23-5F2D-4027-83CF-75B226A33607}"/>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End Slide 3" preserve="1" userDrawn="1">
  <p:cSld name="End Slide 3">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2"/>
            <a:ext cx="11017250" cy="692647"/>
          </a:xfrm>
        </p:spPr>
        <p:txBody>
          <a:bodyPr/>
          <a:lstStyle>
            <a:lvl1pPr>
              <a:defRPr sz="4800">
                <a:solidFill>
                  <a:schemeClr val="bg1"/>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5314979"/>
            <a:ext cx="2093973" cy="184666"/>
          </a:xfrm>
        </p:spPr>
        <p:txBody>
          <a:bodyPr anchor="t">
            <a:noAutofit/>
          </a:bodyPr>
          <a:lstStyle>
            <a:lvl1pPr marL="0" indent="0">
              <a:spcBef>
                <a:spcPts val="0"/>
              </a:spcBef>
              <a:buFontTx/>
              <a:buNone/>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p:spPr>
        <p:txBody>
          <a:bodyPr anchor="t"/>
          <a:lstStyle>
            <a:lvl1pPr marL="0" indent="0">
              <a:spcBef>
                <a:spcPts val="0"/>
              </a:spcBef>
              <a:buFontTx/>
              <a:buNone/>
              <a:defRPr sz="16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49"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49"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2"/>
            <a:ext cx="3384402" cy="310639"/>
          </a:xfrm>
        </p:spPr>
        <p:txBody>
          <a:bodyPr anchor="t"/>
          <a:lstStyle>
            <a:lvl1pPr marL="0" indent="0">
              <a:spcBef>
                <a:spcPts val="0"/>
              </a:spcBef>
              <a:buFontTx/>
              <a:buNone/>
              <a:defRPr sz="16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2" name="Picture Placeholder 9">
            <a:extLst>
              <a:ext uri="{FF2B5EF4-FFF2-40B4-BE49-F238E27FC236}">
                <a16:creationId xmlns:a16="http://schemas.microsoft.com/office/drawing/2014/main" id="{367D64FB-EF6B-4108-B34C-866B7F366DDB}"/>
              </a:ext>
            </a:extLst>
          </p:cNvPr>
          <p:cNvSpPr>
            <a:spLocks noGrp="1"/>
          </p:cNvSpPr>
          <p:nvPr>
            <p:ph type="pic" sz="quarter" idx="26" hasCustomPrompt="1"/>
          </p:nvPr>
        </p:nvSpPr>
        <p:spPr>
          <a:xfrm>
            <a:off x="8325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B70A16B6-E20A-440C-9118-0B6958FEFA90}"/>
              </a:ext>
            </a:extLst>
          </p:cNvPr>
          <p:cNvSpPr>
            <a:spLocks noGrp="1"/>
          </p:cNvSpPr>
          <p:nvPr>
            <p:ph type="pic" sz="quarter" idx="27" hasCustomPrompt="1"/>
          </p:nvPr>
        </p:nvSpPr>
        <p:spPr>
          <a:xfrm>
            <a:off x="8793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6" name="Picture Placeholder 9">
            <a:extLst>
              <a:ext uri="{FF2B5EF4-FFF2-40B4-BE49-F238E27FC236}">
                <a16:creationId xmlns:a16="http://schemas.microsoft.com/office/drawing/2014/main" id="{16C8B703-7EB9-4275-85A1-24DA6F511726}"/>
              </a:ext>
            </a:extLst>
          </p:cNvPr>
          <p:cNvSpPr>
            <a:spLocks noGrp="1"/>
          </p:cNvSpPr>
          <p:nvPr>
            <p:ph type="pic" sz="quarter" idx="28" hasCustomPrompt="1"/>
          </p:nvPr>
        </p:nvSpPr>
        <p:spPr>
          <a:xfrm>
            <a:off x="9261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3A164527-C9D0-4F3D-B303-E4C96E847752}"/>
              </a:ext>
            </a:extLst>
          </p:cNvPr>
          <p:cNvSpPr>
            <a:spLocks noGrp="1"/>
          </p:cNvSpPr>
          <p:nvPr>
            <p:ph type="pic" sz="quarter" idx="29" hasCustomPrompt="1"/>
          </p:nvPr>
        </p:nvSpPr>
        <p:spPr>
          <a:xfrm>
            <a:off x="9729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8" name="Picture Placeholder 9">
            <a:extLst>
              <a:ext uri="{FF2B5EF4-FFF2-40B4-BE49-F238E27FC236}">
                <a16:creationId xmlns:a16="http://schemas.microsoft.com/office/drawing/2014/main" id="{A46830B0-40C1-405B-97FE-189D28E08FF9}"/>
              </a:ext>
            </a:extLst>
          </p:cNvPr>
          <p:cNvSpPr>
            <a:spLocks noGrp="1"/>
          </p:cNvSpPr>
          <p:nvPr>
            <p:ph type="pic" sz="quarter" idx="30" hasCustomPrompt="1"/>
          </p:nvPr>
        </p:nvSpPr>
        <p:spPr>
          <a:xfrm>
            <a:off x="10197162" y="4595414"/>
            <a:ext cx="324000" cy="324000"/>
          </a:xfrm>
        </p:spPr>
        <p:txBody>
          <a:bodyPr/>
          <a:lstStyle>
            <a:lvl1pPr marL="0" indent="0">
              <a:buNone/>
              <a:defRPr sz="800">
                <a:solidFill>
                  <a:schemeClr val="bg1"/>
                </a:solidFill>
              </a:defRPr>
            </a:lvl1pPr>
          </a:lstStyle>
          <a:p>
            <a:r>
              <a:rPr lang="en-GB"/>
              <a:t> </a:t>
            </a:r>
            <a:endParaRPr lang="en-GB" dirty="0"/>
          </a:p>
        </p:txBody>
      </p:sp>
      <p:pic>
        <p:nvPicPr>
          <p:cNvPr id="4" name="Picture 3">
            <a:extLst>
              <a:ext uri="{FF2B5EF4-FFF2-40B4-BE49-F238E27FC236}">
                <a16:creationId xmlns:a16="http://schemas.microsoft.com/office/drawing/2014/main" id="{EDB36CCA-D2E8-4971-99D2-B18EEB6F640B}"/>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94426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End Slide 4" preserve="1" userDrawn="1">
  <p:cSld name="End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2"/>
            <a:ext cx="11017250" cy="692647"/>
          </a:xfrm>
        </p:spPr>
        <p:txBody>
          <a:bodyPr/>
          <a:lstStyle>
            <a:lvl1pPr>
              <a:defRPr sz="4800">
                <a:solidFill>
                  <a:schemeClr val="tx2"/>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5314979"/>
            <a:ext cx="2093973" cy="184666"/>
          </a:xfrm>
        </p:spPr>
        <p:txBody>
          <a:bodyPr anchor="t">
            <a:noAutofit/>
          </a:bodyPr>
          <a:lstStyle>
            <a:lvl1pPr marL="0" indent="0">
              <a:spcBef>
                <a:spcPts val="0"/>
              </a:spcBef>
              <a:buFontTx/>
              <a:buNone/>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p:spPr>
        <p:txBody>
          <a:bodyPr anchor="t"/>
          <a:lstStyle>
            <a:lvl1pPr marL="0" indent="0">
              <a:spcBef>
                <a:spcPts val="0"/>
              </a:spcBef>
              <a:buFontTx/>
              <a:buNone/>
              <a:defRPr sz="1600">
                <a:solidFill>
                  <a:schemeClr val="tx2"/>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49"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49"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2"/>
            <a:ext cx="3384402" cy="310639"/>
          </a:xfrm>
        </p:spPr>
        <p:txBody>
          <a:bodyPr anchor="t"/>
          <a:lstStyle>
            <a:lvl1pPr marL="0" indent="0">
              <a:spcBef>
                <a:spcPts val="0"/>
              </a:spcBef>
              <a:buFontTx/>
              <a:buNone/>
              <a:defRPr sz="1600">
                <a:solidFill>
                  <a:schemeClr val="tx2"/>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Edit Master text styles</a:t>
            </a:r>
            <a:endParaRPr lang="en-GB" dirty="0"/>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2" name="Picture Placeholder 9">
            <a:extLst>
              <a:ext uri="{FF2B5EF4-FFF2-40B4-BE49-F238E27FC236}">
                <a16:creationId xmlns:a16="http://schemas.microsoft.com/office/drawing/2014/main" id="{648D5C41-1D22-4084-B72C-691EECE7BD19}"/>
              </a:ext>
            </a:extLst>
          </p:cNvPr>
          <p:cNvSpPr>
            <a:spLocks noGrp="1"/>
          </p:cNvSpPr>
          <p:nvPr>
            <p:ph type="pic" sz="quarter" idx="26" hasCustomPrompt="1"/>
          </p:nvPr>
        </p:nvSpPr>
        <p:spPr>
          <a:xfrm>
            <a:off x="8325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981C71BD-3572-4D3E-A439-282B46934A53}"/>
              </a:ext>
            </a:extLst>
          </p:cNvPr>
          <p:cNvSpPr>
            <a:spLocks noGrp="1"/>
          </p:cNvSpPr>
          <p:nvPr>
            <p:ph type="pic" sz="quarter" idx="27" hasCustomPrompt="1"/>
          </p:nvPr>
        </p:nvSpPr>
        <p:spPr>
          <a:xfrm>
            <a:off x="8793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6" name="Picture Placeholder 9">
            <a:extLst>
              <a:ext uri="{FF2B5EF4-FFF2-40B4-BE49-F238E27FC236}">
                <a16:creationId xmlns:a16="http://schemas.microsoft.com/office/drawing/2014/main" id="{1E38F592-CD50-44D2-ADAF-E5E00BA23CFF}"/>
              </a:ext>
            </a:extLst>
          </p:cNvPr>
          <p:cNvSpPr>
            <a:spLocks noGrp="1"/>
          </p:cNvSpPr>
          <p:nvPr>
            <p:ph type="pic" sz="quarter" idx="28" hasCustomPrompt="1"/>
          </p:nvPr>
        </p:nvSpPr>
        <p:spPr>
          <a:xfrm>
            <a:off x="9261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B9CBBAEC-D478-4957-A994-1732847F9DC2}"/>
              </a:ext>
            </a:extLst>
          </p:cNvPr>
          <p:cNvSpPr>
            <a:spLocks noGrp="1"/>
          </p:cNvSpPr>
          <p:nvPr>
            <p:ph type="pic" sz="quarter" idx="29" hasCustomPrompt="1"/>
          </p:nvPr>
        </p:nvSpPr>
        <p:spPr>
          <a:xfrm>
            <a:off x="9729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8" name="Picture Placeholder 9">
            <a:extLst>
              <a:ext uri="{FF2B5EF4-FFF2-40B4-BE49-F238E27FC236}">
                <a16:creationId xmlns:a16="http://schemas.microsoft.com/office/drawing/2014/main" id="{F35FD1BB-F5B0-4478-8DB8-91AFB5811699}"/>
              </a:ext>
            </a:extLst>
          </p:cNvPr>
          <p:cNvSpPr>
            <a:spLocks noGrp="1"/>
          </p:cNvSpPr>
          <p:nvPr>
            <p:ph type="pic" sz="quarter" idx="30" hasCustomPrompt="1"/>
          </p:nvPr>
        </p:nvSpPr>
        <p:spPr>
          <a:xfrm>
            <a:off x="10197162" y="4595414"/>
            <a:ext cx="324000" cy="324000"/>
          </a:xfrm>
        </p:spPr>
        <p:txBody>
          <a:bodyPr/>
          <a:lstStyle>
            <a:lvl1pPr marL="0" indent="0">
              <a:buNone/>
              <a:defRPr sz="800">
                <a:solidFill>
                  <a:schemeClr val="bg1"/>
                </a:solidFill>
              </a:defRPr>
            </a:lvl1pPr>
          </a:lstStyle>
          <a:p>
            <a:r>
              <a:rPr lang="en-GB"/>
              <a:t> </a:t>
            </a:r>
            <a:endParaRPr lang="en-GB" dirty="0"/>
          </a:p>
        </p:txBody>
      </p:sp>
      <p:pic>
        <p:nvPicPr>
          <p:cNvPr id="5" name="Picture 4">
            <a:extLst>
              <a:ext uri="{FF2B5EF4-FFF2-40B4-BE49-F238E27FC236}">
                <a16:creationId xmlns:a16="http://schemas.microsoft.com/office/drawing/2014/main" id="{D3D7F90C-FDFD-4DF8-AFEE-91F99FEF65EB}"/>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992061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ower Symbol" preserve="1"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Rectangle 8"/>
          <p:cNvSpPr/>
          <p:nvPr userDrawn="1"/>
        </p:nvSpPr>
        <p:spPr>
          <a:xfrm>
            <a:off x="4943872" y="2564904"/>
            <a:ext cx="2304256"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grpSp>
        <p:nvGrpSpPr>
          <p:cNvPr id="11" name="Group 10"/>
          <p:cNvGrpSpPr/>
          <p:nvPr userDrawn="1"/>
        </p:nvGrpSpPr>
        <p:grpSpPr>
          <a:xfrm>
            <a:off x="4656138" y="1989138"/>
            <a:ext cx="2879725" cy="2879725"/>
            <a:chOff x="3132138" y="1989138"/>
            <a:chExt cx="2879725" cy="2879725"/>
          </a:xfrm>
        </p:grpSpPr>
        <p:sp>
          <p:nvSpPr>
            <p:cNvPr id="12" name="Rectangle 11"/>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3"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A8A433-F2D5-4AD1-8B3A-88DC1BE83B56}" type="datetimeFigureOut">
              <a:rPr lang="en-US" smtClean="0"/>
              <a:t>10/29/2025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37307E-939B-4686-98B3-2213F37A6792}" type="slidenum">
              <a:rPr lang="en-US" smtClean="0"/>
              <a:t>‹#›</a:t>
            </a:fld>
            <a:endParaRPr lang="en-US"/>
          </a:p>
        </p:txBody>
      </p:sp>
    </p:spTree>
    <p:extLst>
      <p:ext uri="{BB962C8B-B14F-4D97-AF65-F5344CB8AC3E}">
        <p14:creationId xmlns:p14="http://schemas.microsoft.com/office/powerpoint/2010/main" val="1356852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704" y="1752599"/>
            <a:ext cx="5212080" cy="498617"/>
          </a:xfrm>
          <a:prstGeom prst="rect">
            <a:avLst/>
          </a:prstGeom>
          <a:solidFill>
            <a:schemeClr val="accent1"/>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892175" y="2298701"/>
            <a:ext cx="5212080" cy="3632200"/>
          </a:xfrm>
          <a:noFill/>
        </p:spPr>
        <p:txBody>
          <a:bodyPr/>
          <a:lstStyle>
            <a:lvl1pPr marL="228600" indent="-228600">
              <a:spcBef>
                <a:spcPts val="1600"/>
              </a:spcBef>
              <a:defRPr sz="1800"/>
            </a:lvl1pPr>
            <a:lvl2pPr marL="517525" indent="-179388">
              <a:spcBef>
                <a:spcPts val="800"/>
              </a:spcBef>
              <a:defRPr sz="1600"/>
            </a:lvl2pPr>
            <a:lvl3pPr marL="860425" indent="-174625">
              <a:spcBef>
                <a:spcPts val="400"/>
              </a:spcBef>
              <a:defRPr sz="1400"/>
            </a:lvl3pPr>
            <a:lvl4pPr marL="1203325" indent="-16986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70789" y="1752599"/>
            <a:ext cx="5212080" cy="498617"/>
          </a:xfrm>
          <a:prstGeom prst="rect">
            <a:avLst/>
          </a:prstGeom>
          <a:solidFill>
            <a:schemeClr val="accent1"/>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6370320" y="2298701"/>
            <a:ext cx="5212080" cy="3632200"/>
          </a:xfrm>
          <a:noFill/>
        </p:spPr>
        <p:txBody>
          <a:bodyPr/>
          <a:lstStyle>
            <a:lvl1pPr marL="228600" indent="-228600">
              <a:spcBef>
                <a:spcPts val="1600"/>
              </a:spcBef>
              <a:defRPr sz="1800"/>
            </a:lvl1pPr>
            <a:lvl2pPr marL="517525" indent="-179388">
              <a:spcBef>
                <a:spcPts val="800"/>
              </a:spcBef>
              <a:defRPr sz="1600"/>
            </a:lvl2pPr>
            <a:lvl3pPr marL="860425" indent="-174625">
              <a:spcBef>
                <a:spcPts val="400"/>
              </a:spcBef>
              <a:defRPr sz="1400"/>
            </a:lvl3pPr>
            <a:lvl4pPr marL="1203325" indent="-16986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704"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376040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325670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299789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033297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039902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36323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Gradient horizontal (transparent)" preserve="1" userDrawn="1">
  <p:cSld name="Title Slide - Gradient horizontal (transparent)">
    <p:bg bwMode="gray">
      <p:bgPr>
        <a:solidFill>
          <a:srgbClr val="D1DCD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DDD3B-045F-4D3B-8E92-D3FE0AC45E24}"/>
              </a:ext>
            </a:extLst>
          </p:cNvPr>
          <p:cNvSpPr/>
          <p:nvPr userDrawn="1"/>
        </p:nvSpPr>
        <p:spPr>
          <a:xfrm>
            <a:off x="0" y="0"/>
            <a:ext cx="12192000" cy="3429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CCC42171-5B97-4C14-8443-8D3F96CDBEE1}"/>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569712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0"/>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203500357"/>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A8A433-F2D5-4AD1-8B3A-88DC1BE83B56}" type="datetimeFigureOut">
              <a:rPr lang="en-US" smtClean="0"/>
              <a:t>10/29/2025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437307E-939B-4686-98B3-2213F37A6792}" type="slidenum">
              <a:rPr lang="en-US" smtClean="0"/>
              <a:t>‹#›</a:t>
            </a:fld>
            <a:endParaRPr lang="en-US"/>
          </a:p>
        </p:txBody>
      </p:sp>
    </p:spTree>
    <p:extLst>
      <p:ext uri="{BB962C8B-B14F-4D97-AF65-F5344CB8AC3E}">
        <p14:creationId xmlns:p14="http://schemas.microsoft.com/office/powerpoint/2010/main" val="1391514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AA8A433-F2D5-4AD1-8B3A-88DC1BE83B56}" type="datetimeFigureOut">
              <a:rPr lang="en-US" smtClean="0"/>
              <a:t>10/29/2025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437307E-939B-4686-98B3-2213F37A6792}" type="slidenum">
              <a:rPr lang="en-US" smtClean="0"/>
              <a:t>‹#›</a:t>
            </a:fld>
            <a:endParaRPr lang="en-US"/>
          </a:p>
        </p:txBody>
      </p:sp>
    </p:spTree>
    <p:extLst>
      <p:ext uri="{BB962C8B-B14F-4D97-AF65-F5344CB8AC3E}">
        <p14:creationId xmlns:p14="http://schemas.microsoft.com/office/powerpoint/2010/main" val="2406701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0"/>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425515484"/>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285767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144715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9716703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wo Content Color" userDrawn="1">
  <p:cSld name="Two Content Color">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600">
                <a:solidFill>
                  <a:schemeClr val="bg1"/>
                </a:solidFill>
                <a:latin typeface="SwissReSans" pitchFamily="34" charset="0"/>
              </a:defRPr>
            </a:lvl1pPr>
            <a:lvl2pPr>
              <a:defRPr sz="1400">
                <a:solidFill>
                  <a:schemeClr val="bg1"/>
                </a:solidFill>
                <a:latin typeface="SwissReSans" pitchFamily="34" charset="0"/>
              </a:defRPr>
            </a:lvl2pPr>
            <a:lvl3pPr>
              <a:defRPr sz="1400">
                <a:solidFill>
                  <a:schemeClr val="bg1"/>
                </a:solidFill>
                <a:latin typeface="SwissReSans" pitchFamily="34" charset="0"/>
              </a:defRPr>
            </a:lvl3pPr>
            <a:lvl4pPr>
              <a:defRPr sz="1400">
                <a:solidFill>
                  <a:schemeClr val="bg1"/>
                </a:solidFill>
                <a:latin typeface="SwissReSans" pitchFamily="34" charset="0"/>
              </a:defRPr>
            </a:lvl4pPr>
            <a:lvl5pPr>
              <a:defRPr sz="1400">
                <a:solidFill>
                  <a:schemeClr val="bg1"/>
                </a:solidFill>
                <a:latin typeface="SwissReSan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600">
                <a:solidFill>
                  <a:schemeClr val="bg1"/>
                </a:solidFill>
                <a:latin typeface="SwissReSans" pitchFamily="34" charset="0"/>
              </a:defRPr>
            </a:lvl1pPr>
            <a:lvl2pPr>
              <a:defRPr sz="1400">
                <a:solidFill>
                  <a:schemeClr val="bg1"/>
                </a:solidFill>
                <a:latin typeface="SwissReSans" pitchFamily="34" charset="0"/>
              </a:defRPr>
            </a:lvl2pPr>
            <a:lvl3pPr>
              <a:defRPr sz="1400">
                <a:solidFill>
                  <a:schemeClr val="bg1"/>
                </a:solidFill>
                <a:latin typeface="SwissReSans" pitchFamily="34" charset="0"/>
              </a:defRPr>
            </a:lvl3pPr>
            <a:lvl4pPr>
              <a:defRPr sz="1400">
                <a:solidFill>
                  <a:schemeClr val="bg1"/>
                </a:solidFill>
                <a:latin typeface="SwissReSans" pitchFamily="34" charset="0"/>
              </a:defRPr>
            </a:lvl4pPr>
            <a:lvl5pPr>
              <a:defRPr sz="1400">
                <a:solidFill>
                  <a:schemeClr val="bg1"/>
                </a:solidFill>
                <a:latin typeface="SwissReSan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8" name="Title 7"/>
          <p:cNvSpPr>
            <a:spLocks noGrp="1"/>
          </p:cNvSpPr>
          <p:nvPr>
            <p:ph type="title"/>
          </p:nvPr>
        </p:nvSpPr>
        <p:spPr/>
        <p:txBody>
          <a:bodyPr/>
          <a:lstStyle>
            <a:lvl1pPr>
              <a:defRPr>
                <a:solidFill>
                  <a:schemeClr val="bg1"/>
                </a:solidFill>
              </a:defRPr>
            </a:lvl1pPr>
          </a:lstStyle>
          <a:p>
            <a:r>
              <a:rPr lang="en-US" dirty="0"/>
              <a:t>Click to edit Master </a:t>
            </a:r>
            <a:r>
              <a:rPr lang="en-US"/>
              <a:t>title style</a:t>
            </a:r>
            <a:endParaRPr lang="en-US" dirty="0"/>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dirty="0"/>
          </a:p>
        </p:txBody>
      </p:sp>
      <p:pic>
        <p:nvPicPr>
          <p:cNvPr id="12" name="Picture 11">
            <a:extLst>
              <a:ext uri="{FF2B5EF4-FFF2-40B4-BE49-F238E27FC236}">
                <a16:creationId xmlns:a16="http://schemas.microsoft.com/office/drawing/2014/main" id="{C8AEC04D-CFAE-4DAA-9219-8D926AED0F0C}"/>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636409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0"/>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443136791"/>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 Color Horizontal (transparent)" userDrawn="1">
  <p:cSld name="Title Slide - Color Horizontal (transparent)">
    <p:bg bwMode="gray">
      <p:bgPr>
        <a:solidFill>
          <a:srgbClr val="D1DCD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DDD3B-045F-4D3B-8E92-D3FE0AC45E24}"/>
              </a:ext>
            </a:extLst>
          </p:cNvPr>
          <p:cNvSpPr/>
          <p:nvPr userDrawn="1"/>
        </p:nvSpPr>
        <p:spPr>
          <a:xfrm>
            <a:off x="0" y="0"/>
            <a:ext cx="12192000" cy="3429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200">
                <a:solidFill>
                  <a:srgbClr val="A8BAB2"/>
                </a:solidFill>
                <a:latin typeface="SwissReSans" pitchFamily="34" charset="0"/>
              </a:defRPr>
            </a:lvl1pPr>
          </a:lstStyle>
          <a:p>
            <a:r>
              <a:rPr lang="en-US" dirty="0"/>
              <a:t>Click icon to </a:t>
            </a:r>
            <a:r>
              <a:rPr lang="en-US"/>
              <a:t>add picture</a:t>
            </a:r>
            <a:endParaRPr lang="en-US"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US" dirty="0"/>
              <a:t>Click to edit Master </a:t>
            </a:r>
            <a:r>
              <a:rPr lang="en-US"/>
              <a:t>title style</a:t>
            </a:r>
            <a:endParaRPr lang="en-US" dirty="0"/>
          </a:p>
        </p:txBody>
      </p:sp>
      <p:sp>
        <p:nvSpPr>
          <p:cNvPr id="3" name="Subtitle 2"/>
          <p:cNvSpPr>
            <a:spLocks noGrp="1"/>
          </p:cNvSpPr>
          <p:nvPr>
            <p:ph type="subTitle" idx="1"/>
          </p:nvPr>
        </p:nvSpPr>
        <p:spPr bwMode="white">
          <a:xfrm>
            <a:off x="695325" y="2996952"/>
            <a:ext cx="9913177" cy="288032"/>
          </a:xfrm>
          <a:prstGeom prst="rect">
            <a:avLst/>
          </a:prstGeom>
        </p:spPr>
        <p:txBody>
          <a:bodyPr/>
          <a:lstStyle>
            <a:lvl1pPr marL="0" indent="0" algn="l">
              <a:lnSpc>
                <a:spcPct val="100000"/>
              </a:lnSpc>
              <a:spcBef>
                <a:spcPts val="0"/>
              </a:spcBef>
              <a:buNone/>
              <a:defRPr sz="18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a:t>subtitle style</a:t>
            </a:r>
            <a:endParaRPr lang="en-US"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rgbClr val="283E36"/>
              </a:solidFill>
              <a:latin typeface="SwissReSans" pitchFamily="34" charset="0"/>
            </a:endParaRPr>
          </a:p>
        </p:txBody>
      </p:sp>
      <p:pic>
        <p:nvPicPr>
          <p:cNvPr id="10" name="Picture 9">
            <a:extLst>
              <a:ext uri="{FF2B5EF4-FFF2-40B4-BE49-F238E27FC236}">
                <a16:creationId xmlns:a16="http://schemas.microsoft.com/office/drawing/2014/main" id="{91E785C8-F5B7-4472-B25E-1776A4D71491}"/>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360330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Gradient vertical (transparent)" preserve="1" userDrawn="1">
  <p:cSld name="Title Slide - Gradient vertical (transparent)">
    <p:bg bwMode="gray">
      <p:bgPr>
        <a:solidFill>
          <a:srgbClr val="D1DC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B540C-7407-4801-AA47-52B2D6E277C8}"/>
              </a:ext>
            </a:extLst>
          </p:cNvPr>
          <p:cNvSpPr/>
          <p:nvPr userDrawn="1"/>
        </p:nvSpPr>
        <p:spPr>
          <a:xfrm>
            <a:off x="0" y="0"/>
            <a:ext cx="6096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7" name="Title 1">
            <a:extLst>
              <a:ext uri="{FF2B5EF4-FFF2-40B4-BE49-F238E27FC236}">
                <a16:creationId xmlns:a16="http://schemas.microsoft.com/office/drawing/2014/main" id="{BE38C6DF-C718-46CD-B3B3-721F806920DB}"/>
              </a:ext>
            </a:extLst>
          </p:cNvPr>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GB" noProof="0"/>
              <a:t>Click to edit Master title style</a:t>
            </a:r>
            <a:endParaRPr lang="en-GB" noProof="0" dirty="0"/>
          </a:p>
        </p:txBody>
      </p:sp>
      <p:sp>
        <p:nvSpPr>
          <p:cNvPr id="10" name="Subtitle 2">
            <a:extLst>
              <a:ext uri="{FF2B5EF4-FFF2-40B4-BE49-F238E27FC236}">
                <a16:creationId xmlns:a16="http://schemas.microsoft.com/office/drawing/2014/main" id="{BA82BB02-D252-4EC6-9468-A370B10E6595}"/>
              </a:ext>
            </a:extLst>
          </p:cNvPr>
          <p:cNvSpPr>
            <a:spLocks noGrp="1"/>
          </p:cNvSpPr>
          <p:nvPr>
            <p:ph type="subTitle" idx="1"/>
          </p:nvPr>
        </p:nvSpPr>
        <p:spPr bwMode="white">
          <a:xfrm>
            <a:off x="695325" y="3284984"/>
            <a:ext cx="5184651"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3" name="Picture 2">
            <a:extLst>
              <a:ext uri="{FF2B5EF4-FFF2-40B4-BE49-F238E27FC236}">
                <a16:creationId xmlns:a16="http://schemas.microsoft.com/office/drawing/2014/main" id="{A91880AD-ACFD-4722-A988-E5A2D1455C42}"/>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42100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Gradient" preserve="1" userDrawn="1">
  <p:cSld name="Section Header - Gradient">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1628774"/>
            <a:ext cx="11017250" cy="1296168"/>
          </a:xfrm>
        </p:spPr>
        <p:txBody>
          <a:bodyPr vert="horz" lIns="0" tIns="0" rIns="0" bIns="0" rtlCol="0" anchor="t" anchorCtr="0">
            <a:noAutofit/>
          </a:bodyPr>
          <a:lstStyle>
            <a:lvl1pPr algn="l" defTabSz="914400" rtl="0" eaLnBrk="1" latinLnBrk="0" hangingPunct="1">
              <a:lnSpc>
                <a:spcPct val="80000"/>
              </a:lnSpc>
              <a:spcBef>
                <a:spcPct val="0"/>
              </a:spcBef>
              <a:buNone/>
              <a:defRPr lang="en-GB" sz="48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p:nvPr>
        </p:nvSpPr>
        <p:spPr>
          <a:xfrm>
            <a:off x="695325" y="2996952"/>
            <a:ext cx="11017250" cy="2544487"/>
          </a:xfrm>
        </p:spPr>
        <p:txBody>
          <a:bodyPr/>
          <a:lstStyle>
            <a:lvl1pPr>
              <a:spcBef>
                <a:spcPts val="0"/>
              </a:spcBef>
              <a:defRPr sz="1800">
                <a:solidFill>
                  <a:schemeClr val="bg1"/>
                </a:solidFill>
                <a:latin typeface="SwissReSans Light" panose="020B0504020202020204" pitchFamily="34" charset="0"/>
              </a:defRPr>
            </a:lvl1pPr>
            <a:lvl2pPr>
              <a:spcBef>
                <a:spcPts val="0"/>
              </a:spcBef>
              <a:defRPr sz="1600">
                <a:solidFill>
                  <a:schemeClr val="bg1"/>
                </a:solidFill>
                <a:latin typeface="SwissReSans Light" panose="020B0504020202020204" pitchFamily="34" charset="0"/>
              </a:defRPr>
            </a:lvl2pPr>
            <a:lvl3pPr>
              <a:spcBef>
                <a:spcPts val="0"/>
              </a:spcBef>
              <a:defRPr sz="1600">
                <a:solidFill>
                  <a:schemeClr val="bg1"/>
                </a:solidFill>
                <a:latin typeface="SwissReSans Light" panose="020B0504020202020204" pitchFamily="34" charset="0"/>
              </a:defRPr>
            </a:lvl3pPr>
            <a:lvl4pPr>
              <a:spcBef>
                <a:spcPts val="0"/>
              </a:spcBef>
              <a:defRPr sz="1600">
                <a:solidFill>
                  <a:schemeClr val="bg1"/>
                </a:solidFill>
                <a:latin typeface="SwissReSans Light" panose="020B0504020202020204" pitchFamily="34" charset="0"/>
              </a:defRPr>
            </a:lvl4pPr>
            <a:lvl5pPr>
              <a:spcBef>
                <a:spcPts val="0"/>
              </a:spcBef>
              <a:defRPr sz="1600">
                <a:solidFill>
                  <a:schemeClr val="bg1"/>
                </a:solidFill>
                <a:latin typeface="SwissReSans Light" panose="020B0504020202020204" pitchFamily="34" charset="0"/>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5C188676-2B7F-4FF2-9B0E-BAF5753D6DE0}"/>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 Gradient and Number" preserve="1" userDrawn="1">
  <p:cSld name="Section Header - Gradient and Number">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482227" y="1558252"/>
            <a:ext cx="6693893" cy="4607598"/>
          </a:xfrm>
        </p:spPr>
        <p:txBody>
          <a:bodyPr wrap="none" anchor="t" anchorCtr="0">
            <a:noAutofit/>
          </a:bodyPr>
          <a:lstStyle>
            <a:lvl1pPr marL="0" indent="0">
              <a:lnSpc>
                <a:spcPct val="100000"/>
              </a:lnSpc>
              <a:spcBef>
                <a:spcPts val="0"/>
              </a:spcBef>
              <a:buFontTx/>
              <a:buNone/>
              <a:defRPr sz="3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A24DF423-C0D6-4D26-811C-53907E8350A3}"/>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168240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 Gradient, Image and Number" preserve="1" userDrawn="1">
  <p:cSld name="Section Header - Gradient, Image and Number">
    <p:bg>
      <p:bgPr>
        <a:solidFill>
          <a:srgbClr val="D1DCD6"/>
        </a:solidFill>
        <a:effectLst/>
      </p:bgPr>
    </p:bg>
    <p:spTree>
      <p:nvGrpSpPr>
        <p:cNvPr id="1" name=""/>
        <p:cNvGrpSpPr/>
        <p:nvPr/>
      </p:nvGrpSpPr>
      <p:grpSpPr>
        <a:xfrm>
          <a:off x="0" y="0"/>
          <a:ext cx="0" cy="0"/>
          <a:chOff x="0" y="0"/>
          <a:chExt cx="0" cy="0"/>
        </a:xfrm>
      </p:grpSpPr>
      <p:sp>
        <p:nvSpPr>
          <p:cNvPr id="12" name="Gradient">
            <a:extLst>
              <a:ext uri="{FF2B5EF4-FFF2-40B4-BE49-F238E27FC236}">
                <a16:creationId xmlns:a16="http://schemas.microsoft.com/office/drawing/2014/main" id="{2AD77173-72CE-4F00-9F97-0D8F1104BFBF}"/>
              </a:ext>
            </a:extLst>
          </p:cNvPr>
          <p:cNvSpPr/>
          <p:nvPr userDrawn="1">
            <p:custDataLst>
              <p:tags r:id="rId2"/>
            </p:custDataLst>
          </p:nvPr>
        </p:nvSpPr>
        <p:spPr bwMode="gray">
          <a:xfrm>
            <a:off x="0" y="-1"/>
            <a:ext cx="6096000" cy="6858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6096000" y="0"/>
            <a:ext cx="6096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543700" y="2829884"/>
            <a:ext cx="4472180" cy="3847207"/>
          </a:xfrm>
        </p:spPr>
        <p:txBody>
          <a:bodyPr wrap="none" anchor="t">
            <a:noAutofit/>
          </a:bodyPr>
          <a:lstStyle>
            <a:lvl1pPr marL="0" indent="0">
              <a:spcBef>
                <a:spcPts val="0"/>
              </a:spcBef>
              <a:buFontTx/>
              <a:buNone/>
              <a:defRPr sz="2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3"/>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4"/>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5"/>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46E17B38-AA66-481E-A2C9-E415BEDD018B}"/>
              </a:ext>
            </a:extLst>
          </p:cNvPr>
          <p:cNvPicPr>
            <a:picLocks noChangeAspect="1"/>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31781175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ags" Target="../tags/tag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ags" Target="../tags/tag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695325" y="692151"/>
            <a:ext cx="11017250" cy="692647"/>
          </a:xfrm>
          <a:prstGeom prst="rect">
            <a:avLst/>
          </a:prstGeom>
        </p:spPr>
        <p:txBody>
          <a:bodyPr vert="horz" lIns="0" tIns="0" rIns="0" bIns="0" rtlCol="0" anchor="t" anchorCtr="0">
            <a:noAutofit/>
          </a:bodyPr>
          <a:lstStyle/>
          <a:p>
            <a:endParaRPr lang="en-GB" dirty="0"/>
          </a:p>
        </p:txBody>
      </p:sp>
      <p:sp>
        <p:nvSpPr>
          <p:cNvPr id="3" name="Text Placeholder 2"/>
          <p:cNvSpPr>
            <a:spLocks noGrp="1"/>
          </p:cNvSpPr>
          <p:nvPr>
            <p:ph type="body" idx="1"/>
          </p:nvPr>
        </p:nvSpPr>
        <p:spPr bwMode="black">
          <a:xfrm>
            <a:off x="695325" y="1628776"/>
            <a:ext cx="11017250" cy="4392513"/>
          </a:xfrm>
          <a:prstGeom prst="rect">
            <a:avLst/>
          </a:prstGeom>
        </p:spPr>
        <p:txBody>
          <a:bodyPr vert="horz" lIns="0" tIns="0" rIns="0" bIns="0" rtlCol="0">
            <a:noAutofit/>
          </a:bodyPr>
          <a:lstStyle/>
          <a:p>
            <a:pPr lvl="0"/>
            <a:r>
              <a:rPr lang="en-GB"/>
              <a:t>Mastertextformat bearbeiten</a:t>
            </a:r>
          </a:p>
          <a:p>
            <a:pPr lvl="1"/>
            <a:r>
              <a:rPr lang="en-GB"/>
              <a:t>Zweite Ebene</a:t>
            </a:r>
          </a:p>
          <a:p>
            <a:pPr lvl="2"/>
            <a:r>
              <a:rPr lang="en-GB"/>
              <a:t>Dritte Ebene</a:t>
            </a:r>
          </a:p>
          <a:p>
            <a:pPr lvl="3"/>
            <a:r>
              <a:rPr lang="en-GB"/>
              <a:t>Vierte Ebene</a:t>
            </a:r>
          </a:p>
          <a:p>
            <a:pPr lvl="4"/>
            <a:r>
              <a:rPr lang="en-GB"/>
              <a:t>Fünfte Ebene</a:t>
            </a:r>
            <a:endParaRPr lang="en-GB" dirty="0"/>
          </a:p>
        </p:txBody>
      </p:sp>
      <p:sp>
        <p:nvSpPr>
          <p:cNvPr id="10" name="Classification"/>
          <p:cNvSpPr txBox="1">
            <a:spLocks noChangeArrowheads="1"/>
          </p:cNvSpPr>
          <p:nvPr>
            <p:custDataLst>
              <p:tags r:id="rId61"/>
            </p:custDataLst>
          </p:nvPr>
        </p:nvSpPr>
        <p:spPr bwMode="black">
          <a:xfrm>
            <a:off x="4022172"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9" name="Footer"/>
          <p:cNvSpPr txBox="1">
            <a:spLocks/>
          </p:cNvSpPr>
          <p:nvPr>
            <p:custDataLst>
              <p:tags r:id="rId6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rgbClr val="283E36"/>
                </a:solidFill>
                <a:latin typeface="SwissReSans" pitchFamily="34" charset="0"/>
                <a:ea typeface="+mn-ea"/>
                <a:cs typeface="+mn-cs"/>
              </a:rPr>
              <a:t>Elyssa Del Valle, M.D.</a:t>
            </a:r>
            <a:endParaRPr lang="en-GB" sz="1000" b="0" kern="1200" dirty="0">
              <a:solidFill>
                <a:srgbClr val="283E36"/>
              </a:solidFill>
              <a:latin typeface="SwissReSans" pitchFamily="34" charset="0"/>
              <a:ea typeface="+mn-ea"/>
              <a:cs typeface="+mn-cs"/>
            </a:endParaRPr>
          </a:p>
        </p:txBody>
      </p:sp>
      <p:sp>
        <p:nvSpPr>
          <p:cNvPr id="11" name="Date Placeholder 10"/>
          <p:cNvSpPr>
            <a:spLocks noGrp="1"/>
          </p:cNvSpPr>
          <p:nvPr>
            <p:ph type="dt" sz="half" idx="2"/>
          </p:nvPr>
        </p:nvSpPr>
        <p:spPr bwMode="black">
          <a:xfrm>
            <a:off x="9782581" y="6918846"/>
            <a:ext cx="1823939" cy="182562"/>
          </a:xfrm>
          <a:prstGeom prst="rect">
            <a:avLst/>
          </a:prstGeom>
        </p:spPr>
        <p:txBody>
          <a:bodyPr vert="horz" lIns="0" tIns="0" rIns="0" bIns="0" rtlCol="0" anchor="ctr"/>
          <a:lstStyle>
            <a:lvl1pPr algn="r">
              <a:defRPr sz="600">
                <a:solidFill>
                  <a:srgbClr val="A8BAB2"/>
                </a:solidFill>
                <a:latin typeface="SwissReSans" pitchFamily="34" charset="0"/>
              </a:defRPr>
            </a:lvl1pPr>
          </a:lstStyle>
          <a:p>
            <a:endParaRPr lang="en-GB" dirty="0"/>
          </a:p>
        </p:txBody>
      </p:sp>
      <p:sp>
        <p:nvSpPr>
          <p:cNvPr id="12" name="Footer Placeholder 11"/>
          <p:cNvSpPr>
            <a:spLocks noGrp="1"/>
          </p:cNvSpPr>
          <p:nvPr>
            <p:ph type="ftr" sz="quarter" idx="3"/>
          </p:nvPr>
        </p:nvSpPr>
        <p:spPr bwMode="black">
          <a:xfrm>
            <a:off x="1141719" y="6918845"/>
            <a:ext cx="8064500" cy="182563"/>
          </a:xfrm>
          <a:prstGeom prst="rect">
            <a:avLst/>
          </a:prstGeom>
        </p:spPr>
        <p:txBody>
          <a:bodyPr vert="horz" lIns="0" tIns="0" rIns="0" bIns="0" rtlCol="0" anchor="ctr"/>
          <a:lstStyle>
            <a:lvl1pPr algn="l">
              <a:defRPr sz="600">
                <a:solidFill>
                  <a:srgbClr val="A8BAB2"/>
                </a:solidFill>
                <a:latin typeface="SwissReSans" pitchFamily="34" charset="0"/>
              </a:defRPr>
            </a:lvl1pPr>
          </a:lstStyle>
          <a:p>
            <a:endParaRPr lang="en-GB" dirty="0"/>
          </a:p>
        </p:txBody>
      </p:sp>
      <p:sp>
        <p:nvSpPr>
          <p:cNvPr id="5" name="Slide Number Placeholder 4"/>
          <p:cNvSpPr>
            <a:spLocks noGrp="1"/>
          </p:cNvSpPr>
          <p:nvPr>
            <p:ph type="sldNum" sz="quarter" idx="4"/>
            <p:custDataLst>
              <p:tags r:id="rId63"/>
            </p:custDataLst>
          </p:nvPr>
        </p:nvSpPr>
        <p:spPr>
          <a:xfrm>
            <a:off x="11414762" y="6472512"/>
            <a:ext cx="287008" cy="182562"/>
          </a:xfrm>
          <a:prstGeom prst="rect">
            <a:avLst/>
          </a:prstGeom>
        </p:spPr>
        <p:txBody>
          <a:bodyPr vert="horz" wrap="none" lIns="0" tIns="0" rIns="0" bIns="0" rtlCol="0" anchor="b" anchorCtr="0"/>
          <a:lstStyle>
            <a:lvl1pPr algn="r">
              <a:defRPr sz="1200">
                <a:solidFill>
                  <a:srgbClr val="283E36"/>
                </a:solidFill>
                <a:latin typeface="SwissReSans" panose="020B0604020202020204" pitchFamily="34" charset="0"/>
              </a:defRPr>
            </a:lvl1pPr>
          </a:lstStyle>
          <a:p>
            <a:fld id="{5E4D2043-7E31-4A53-BD33-72A88E682172}" type="slidenum">
              <a:rPr lang="en-GB" smtClean="0"/>
              <a:pPr/>
              <a:t>‹#›</a:t>
            </a:fld>
            <a:endParaRPr lang="en-GB" dirty="0"/>
          </a:p>
        </p:txBody>
      </p:sp>
      <p:pic>
        <p:nvPicPr>
          <p:cNvPr id="6" name="Picture 5">
            <a:extLst>
              <a:ext uri="{FF2B5EF4-FFF2-40B4-BE49-F238E27FC236}">
                <a16:creationId xmlns:a16="http://schemas.microsoft.com/office/drawing/2014/main" id="{05432DEA-8C5C-4AEB-B370-CD0A3E3B36D1}"/>
              </a:ext>
            </a:extLst>
          </p:cNvPr>
          <p:cNvPicPr>
            <a:picLocks noChangeAspect="1"/>
          </p:cNvPicPr>
          <p:nvPr userDrawn="1">
            <p:custDataLst>
              <p:tags r:id="rId64"/>
            </p:custDataLst>
          </p:nvPr>
        </p:nvPicPr>
        <p:blipFill>
          <a:blip r:embed="rId6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70" r:id="rId2"/>
    <p:sldLayoutId id="2147483669" r:id="rId3"/>
    <p:sldLayoutId id="2147483649" r:id="rId4"/>
    <p:sldLayoutId id="2147483678" r:id="rId5"/>
    <p:sldLayoutId id="2147483677" r:id="rId6"/>
    <p:sldLayoutId id="2147483651" r:id="rId7"/>
    <p:sldLayoutId id="2147483671" r:id="rId8"/>
    <p:sldLayoutId id="2147483672" r:id="rId9"/>
    <p:sldLayoutId id="2147483673" r:id="rId10"/>
    <p:sldLayoutId id="2147483650" r:id="rId11"/>
    <p:sldLayoutId id="2147483652" r:id="rId12"/>
    <p:sldLayoutId id="2147483654" r:id="rId13"/>
    <p:sldLayoutId id="2147483690" r:id="rId14"/>
    <p:sldLayoutId id="2147483691" r:id="rId15"/>
    <p:sldLayoutId id="2147483692" r:id="rId16"/>
    <p:sldLayoutId id="2147483693" r:id="rId17"/>
    <p:sldLayoutId id="2147483655" r:id="rId18"/>
    <p:sldLayoutId id="2147483664" r:id="rId19"/>
    <p:sldLayoutId id="2147483674" r:id="rId20"/>
    <p:sldLayoutId id="2147483681" r:id="rId21"/>
    <p:sldLayoutId id="2147483665" r:id="rId22"/>
    <p:sldLayoutId id="2147483657" r:id="rId23"/>
    <p:sldLayoutId id="2147483660" r:id="rId24"/>
    <p:sldLayoutId id="2147483675" r:id="rId25"/>
    <p:sldLayoutId id="2147483676" r:id="rId26"/>
    <p:sldLayoutId id="2147483661" r:id="rId27"/>
    <p:sldLayoutId id="2147483688" r:id="rId28"/>
    <p:sldLayoutId id="2147483689" r:id="rId29"/>
    <p:sldLayoutId id="2147483662" r:id="rId30"/>
    <p:sldLayoutId id="2147483663" r:id="rId31"/>
    <p:sldLayoutId id="2147483682" r:id="rId32"/>
    <p:sldLayoutId id="2147483683" r:id="rId33"/>
    <p:sldLayoutId id="2147483666" r:id="rId34"/>
    <p:sldLayoutId id="2147483667" r:id="rId35"/>
    <p:sldLayoutId id="2147483679" r:id="rId36"/>
    <p:sldLayoutId id="2147483680" r:id="rId37"/>
    <p:sldLayoutId id="2147483684" r:id="rId38"/>
    <p:sldLayoutId id="2147483685" r:id="rId39"/>
    <p:sldLayoutId id="2147483686" r:id="rId40"/>
    <p:sldLayoutId id="2147483687" r:id="rId41"/>
    <p:sldLayoutId id="2147483658"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15" r:id="rId52"/>
    <p:sldLayoutId id="2147483716" r:id="rId53"/>
    <p:sldLayoutId id="2147483721" r:id="rId54"/>
    <p:sldLayoutId id="2147483722" r:id="rId55"/>
    <p:sldLayoutId id="2147483723" r:id="rId56"/>
    <p:sldLayoutId id="2147483728" r:id="rId57"/>
    <p:sldLayoutId id="2147483729" r:id="rId58"/>
    <p:sldLayoutId id="2147483730" r:id="rId59"/>
  </p:sldLayoutIdLst>
  <p:hf hdr="0" ftr="0" dt="0"/>
  <p:txStyles>
    <p:title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p:titleStyle>
    <p:body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436" userDrawn="1">
          <p15:clr>
            <a:srgbClr val="F26B43"/>
          </p15:clr>
        </p15:guide>
        <p15:guide id="3" pos="7378" userDrawn="1">
          <p15:clr>
            <a:srgbClr val="F26B43"/>
          </p15:clr>
        </p15:guide>
        <p15:guide id="4" orient="horz" pos="1026" userDrawn="1">
          <p15:clr>
            <a:srgbClr val="F26B43"/>
          </p15:clr>
        </p15:guide>
        <p15:guide id="5" orient="horz" pos="379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hemeOverride" Target="../theme/themeOverride45.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hyperlink" Target="http://stateofobesity.org/adult-obesity" TargetMode="External"/><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13.xml"/><Relationship Id="rId7" Type="http://schemas.openxmlformats.org/officeDocument/2006/relationships/image" Target="../media/image3.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notesSlide" Target="../notesSlides/notesSlide9.xml"/><Relationship Id="rId5" Type="http://schemas.openxmlformats.org/officeDocument/2006/relationships/slideLayout" Target="../slideLayouts/slideLayout43.xml"/><Relationship Id="rId4" Type="http://schemas.openxmlformats.org/officeDocument/2006/relationships/tags" Target="../tags/tag114.xml"/><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tags" Target="../tags/tag1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tags" Target="../tags/tag11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3.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95.xml"/><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3.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20.png"/><Relationship Id="rId5" Type="http://schemas.openxmlformats.org/officeDocument/2006/relationships/notesSlide" Target="../notesSlides/notesSlide17.xml"/><Relationship Id="rId4"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tags" Target="../tags/tag13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3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6.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3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tags" Target="../tags/tag97.xml"/><Relationship Id="rId1" Type="http://schemas.openxmlformats.org/officeDocument/2006/relationships/tags" Target="../tags/tag9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3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3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1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3.xml"/><Relationship Id="rId1" Type="http://schemas.openxmlformats.org/officeDocument/2006/relationships/tags" Target="../tags/tag14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ags" Target="../tags/tag14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tags" Target="../tags/tag14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4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tags" Target="../tags/tag14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2.xml"/><Relationship Id="rId1" Type="http://schemas.openxmlformats.org/officeDocument/2006/relationships/tags" Target="../tags/tag146.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tags" Target="../tags/tag99.xml"/><Relationship Id="rId1" Type="http://schemas.openxmlformats.org/officeDocument/2006/relationships/tags" Target="../tags/tag98.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hyperlink" Target="https://www.google.com/url?sa=i&amp;url=https://www.shutterstock.com/search/concerned%2Bperson&amp;psig=AOvVaw1N0ua_Z1VtPMD4cmswMQU5&amp;ust=1586028140701000&amp;source=images&amp;cd=vfe&amp;ved=0CAIQjRxqFwoTCPCVs7b9zOgCFQAAAAAdAAAAABA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3.xml"/><Relationship Id="rId1" Type="http://schemas.openxmlformats.org/officeDocument/2006/relationships/tags" Target="../tags/tag149.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4.xml"/><Relationship Id="rId1" Type="http://schemas.openxmlformats.org/officeDocument/2006/relationships/tags" Target="../tags/tag15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ags" Target="../tags/tag15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hemeOverride" Target="../theme/themeOverride46.xml"/><Relationship Id="rId6" Type="http://schemas.openxmlformats.org/officeDocument/2006/relationships/image" Target="../media/image3.png"/><Relationship Id="rId5" Type="http://schemas.openxmlformats.org/officeDocument/2006/relationships/image" Target="../media/image34.jpg"/><Relationship Id="rId4"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2.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10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38E5CA-1D88-48D4-9CD4-352BC1E35268}"/>
              </a:ext>
            </a:extLst>
          </p:cNvPr>
          <p:cNvPicPr>
            <a:picLocks noGrp="1"/>
          </p:cNvPicPr>
          <p:nvPr>
            <p:ph type="pic" sz="quarter" idx="12"/>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gray"/>
      </p:pic>
      <p:sp>
        <p:nvSpPr>
          <p:cNvPr id="2" name="Title 1">
            <a:extLst>
              <a:ext uri="{FF2B5EF4-FFF2-40B4-BE49-F238E27FC236}">
                <a16:creationId xmlns:a16="http://schemas.microsoft.com/office/drawing/2014/main" id="{1BD5F69F-D0A1-4339-B031-C34ED0562B8F}"/>
              </a:ext>
            </a:extLst>
          </p:cNvPr>
          <p:cNvSpPr>
            <a:spLocks noGrp="1"/>
          </p:cNvSpPr>
          <p:nvPr>
            <p:ph type="ctrTitle"/>
          </p:nvPr>
        </p:nvSpPr>
        <p:spPr>
          <a:xfrm>
            <a:off x="695325" y="1628776"/>
            <a:ext cx="5184651" cy="1656208"/>
          </a:xfrm>
        </p:spPr>
        <p:txBody>
          <a:bodyPr/>
          <a:lstStyle/>
          <a:p>
            <a:r>
              <a:rPr lang="en-US" dirty="0"/>
              <a:t>Pearls on Claims and Underwriting Liver Disease</a:t>
            </a:r>
            <a:br>
              <a:rPr lang="en-US" dirty="0"/>
            </a:br>
            <a:br>
              <a:rPr lang="en-US" dirty="0"/>
            </a:br>
            <a:r>
              <a:rPr lang="en-US" dirty="0"/>
              <a:t>A Prequel to Cocktails and Covid 19 Pounds: Ingredients for Early Cirrhosis in Women</a:t>
            </a:r>
            <a:endParaRPr lang="en-GB" dirty="0"/>
          </a:p>
        </p:txBody>
      </p:sp>
      <p:sp>
        <p:nvSpPr>
          <p:cNvPr id="3" name="Subtitle 2">
            <a:extLst>
              <a:ext uri="{FF2B5EF4-FFF2-40B4-BE49-F238E27FC236}">
                <a16:creationId xmlns:a16="http://schemas.microsoft.com/office/drawing/2014/main" id="{5D84088F-3DD1-4496-A5AE-30F8F5AD42B8}"/>
              </a:ext>
            </a:extLst>
          </p:cNvPr>
          <p:cNvSpPr>
            <a:spLocks noGrp="1"/>
          </p:cNvSpPr>
          <p:nvPr>
            <p:ph type="subTitle" idx="1"/>
          </p:nvPr>
        </p:nvSpPr>
        <p:spPr>
          <a:xfrm>
            <a:off x="695325" y="5410200"/>
            <a:ext cx="5184651" cy="457200"/>
          </a:xfrm>
        </p:spPr>
        <p:txBody>
          <a:bodyPr/>
          <a:lstStyle/>
          <a:p>
            <a:r>
              <a:rPr lang="it-IT" dirty="0"/>
              <a:t>Elyssa Del Valle, M.D.</a:t>
            </a:r>
            <a:endParaRPr lang="en-GB" dirty="0"/>
          </a:p>
        </p:txBody>
      </p:sp>
      <p:pic>
        <p:nvPicPr>
          <p:cNvPr id="10" name="Picture 9">
            <a:extLst>
              <a:ext uri="{FF2B5EF4-FFF2-40B4-BE49-F238E27FC236}">
                <a16:creationId xmlns:a16="http://schemas.microsoft.com/office/drawing/2014/main" id="{D2038E7D-FB64-47BD-886C-A21B3DE9D4FC}"/>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72672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36119B97-6098-404E-8E15-E4AA87A52143}"/>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A285F892-43C2-451D-BE7A-D40BE43FBDAB}"/>
              </a:ext>
            </a:extLst>
          </p:cNvPr>
          <p:cNvSpPr txBox="1">
            <a:spLocks/>
          </p:cNvSpPr>
          <p:nvPr/>
        </p:nvSpPr>
        <p:spPr bwMode="gray">
          <a:xfrm>
            <a:off x="0" y="1040401"/>
            <a:ext cx="4264990" cy="3594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Prevalence of MASLD </a:t>
            </a:r>
          </a:p>
          <a:p>
            <a:pPr algn="ctr"/>
            <a:r>
              <a:rPr lang="en-US" sz="4000" dirty="0">
                <a:solidFill>
                  <a:schemeClr val="bg1"/>
                </a:solidFill>
                <a:latin typeface="SwissReSans Light" panose="020B0504020202020204" pitchFamily="34" charset="0"/>
              </a:rPr>
              <a:t>Metabolic dysfunction- associated Steatotic Liver Disease</a:t>
            </a:r>
          </a:p>
        </p:txBody>
      </p:sp>
      <p:sp>
        <p:nvSpPr>
          <p:cNvPr id="8" name="Rectangle 7">
            <a:extLst>
              <a:ext uri="{FF2B5EF4-FFF2-40B4-BE49-F238E27FC236}">
                <a16:creationId xmlns:a16="http://schemas.microsoft.com/office/drawing/2014/main" id="{058361D0-BFFA-405E-8181-C43708678EC2}"/>
              </a:ext>
            </a:extLst>
          </p:cNvPr>
          <p:cNvSpPr/>
          <p:nvPr/>
        </p:nvSpPr>
        <p:spPr>
          <a:xfrm>
            <a:off x="5014230" y="435904"/>
            <a:ext cx="7125224" cy="830997"/>
          </a:xfrm>
          <a:prstGeom prst="rect">
            <a:avLst/>
          </a:prstGeom>
        </p:spPr>
        <p:txBody>
          <a:bodyPr wrap="square">
            <a:spAutoFit/>
          </a:bodyPr>
          <a:lstStyle/>
          <a:p>
            <a:r>
              <a:rPr lang="en-US" sz="1600" b="1" dirty="0">
                <a:solidFill>
                  <a:srgbClr val="000000"/>
                </a:solidFill>
                <a:latin typeface="SwissReSans Light"/>
              </a:rPr>
              <a:t>Fatty liver has doubled over last 20 </a:t>
            </a:r>
            <a:r>
              <a:rPr lang="en-US" sz="1600" b="1" dirty="0" err="1">
                <a:solidFill>
                  <a:srgbClr val="000000"/>
                </a:solidFill>
                <a:latin typeface="SwissReSans Light"/>
              </a:rPr>
              <a:t>yrs</a:t>
            </a:r>
            <a:r>
              <a:rPr lang="en-US" sz="1600" b="1" dirty="0">
                <a:solidFill>
                  <a:srgbClr val="000000"/>
                </a:solidFill>
                <a:latin typeface="SwissReSans Light"/>
              </a:rPr>
              <a:t>, and now, the leading cause of liver disease  globally per the data conveyed at EASL Summit 2019 on NAFLD </a:t>
            </a:r>
          </a:p>
          <a:p>
            <a:endParaRPr lang="en-US" sz="1600" dirty="0">
              <a:solidFill>
                <a:srgbClr val="000000"/>
              </a:solidFill>
              <a:latin typeface="SwissReSans Light"/>
            </a:endParaRPr>
          </a:p>
        </p:txBody>
      </p:sp>
      <p:sp>
        <p:nvSpPr>
          <p:cNvPr id="10" name="Rectangle 9">
            <a:extLst>
              <a:ext uri="{FF2B5EF4-FFF2-40B4-BE49-F238E27FC236}">
                <a16:creationId xmlns:a16="http://schemas.microsoft.com/office/drawing/2014/main" id="{C295F822-653E-4415-8C37-3E7B62E66876}"/>
              </a:ext>
            </a:extLst>
          </p:cNvPr>
          <p:cNvSpPr/>
          <p:nvPr/>
        </p:nvSpPr>
        <p:spPr>
          <a:xfrm>
            <a:off x="5049838" y="1446969"/>
            <a:ext cx="6490035" cy="584775"/>
          </a:xfrm>
          <a:prstGeom prst="rect">
            <a:avLst/>
          </a:prstGeom>
        </p:spPr>
        <p:txBody>
          <a:bodyPr wrap="square">
            <a:spAutoFit/>
          </a:bodyPr>
          <a:lstStyle/>
          <a:p>
            <a:r>
              <a:rPr lang="en-US" sz="1600" dirty="0">
                <a:solidFill>
                  <a:srgbClr val="000000"/>
                </a:solidFill>
                <a:latin typeface="SwissReSans Light"/>
              </a:rPr>
              <a:t>Associated with obesity and DM and together are the key factors in why fatty liver is the #1 cause of liver disease in Western countries of Europe</a:t>
            </a:r>
            <a:endParaRPr lang="en-US" sz="1400" dirty="0"/>
          </a:p>
        </p:txBody>
      </p:sp>
      <p:sp>
        <p:nvSpPr>
          <p:cNvPr id="11" name="Rectangle 10">
            <a:extLst>
              <a:ext uri="{FF2B5EF4-FFF2-40B4-BE49-F238E27FC236}">
                <a16:creationId xmlns:a16="http://schemas.microsoft.com/office/drawing/2014/main" id="{88528075-E0B7-4EBF-B80C-B56CE3F0B999}"/>
              </a:ext>
            </a:extLst>
          </p:cNvPr>
          <p:cNvSpPr/>
          <p:nvPr/>
        </p:nvSpPr>
        <p:spPr>
          <a:xfrm>
            <a:off x="5092364" y="2347090"/>
            <a:ext cx="6642435" cy="584775"/>
          </a:xfrm>
          <a:prstGeom prst="rect">
            <a:avLst/>
          </a:prstGeom>
        </p:spPr>
        <p:txBody>
          <a:bodyPr wrap="square">
            <a:spAutoFit/>
          </a:bodyPr>
          <a:lstStyle/>
          <a:p>
            <a:r>
              <a:rPr lang="en-US" sz="1600" dirty="0">
                <a:solidFill>
                  <a:srgbClr val="000000"/>
                </a:solidFill>
                <a:latin typeface="SwissReSans Light"/>
              </a:rPr>
              <a:t>Estimated from 2 large European studies that </a:t>
            </a:r>
            <a:r>
              <a:rPr lang="en-US" sz="1600" b="1" dirty="0">
                <a:solidFill>
                  <a:srgbClr val="000000"/>
                </a:solidFill>
                <a:latin typeface="SwissReSans Light"/>
              </a:rPr>
              <a:t>43-70% with DM type 2 have MASLD</a:t>
            </a:r>
            <a:r>
              <a:rPr lang="en-US" sz="1600" dirty="0">
                <a:solidFill>
                  <a:srgbClr val="000000"/>
                </a:solidFill>
                <a:latin typeface="SwissReSans Light"/>
              </a:rPr>
              <a:t>   (EASL </a:t>
            </a:r>
            <a:r>
              <a:rPr lang="en-US" sz="1600" b="1" dirty="0">
                <a:solidFill>
                  <a:srgbClr val="000000"/>
                </a:solidFill>
                <a:latin typeface="SwissReSans Light"/>
              </a:rPr>
              <a:t>Amsterdam</a:t>
            </a:r>
            <a:r>
              <a:rPr lang="en-US" sz="1600" dirty="0">
                <a:solidFill>
                  <a:srgbClr val="000000"/>
                </a:solidFill>
                <a:latin typeface="SwissReSans Light"/>
              </a:rPr>
              <a:t> Liver Congress 2017)</a:t>
            </a:r>
            <a:endParaRPr lang="en-US" sz="1400" dirty="0"/>
          </a:p>
        </p:txBody>
      </p:sp>
      <p:sp>
        <p:nvSpPr>
          <p:cNvPr id="13" name="Rectangle 12">
            <a:extLst>
              <a:ext uri="{FF2B5EF4-FFF2-40B4-BE49-F238E27FC236}">
                <a16:creationId xmlns:a16="http://schemas.microsoft.com/office/drawing/2014/main" id="{0CA79CFE-232C-480E-B638-66CFF1B790EA}"/>
              </a:ext>
            </a:extLst>
          </p:cNvPr>
          <p:cNvSpPr/>
          <p:nvPr/>
        </p:nvSpPr>
        <p:spPr>
          <a:xfrm>
            <a:off x="5045848" y="3478069"/>
            <a:ext cx="6227762" cy="584775"/>
          </a:xfrm>
          <a:prstGeom prst="rect">
            <a:avLst/>
          </a:prstGeom>
        </p:spPr>
        <p:txBody>
          <a:bodyPr wrap="square">
            <a:spAutoFit/>
          </a:bodyPr>
          <a:lstStyle/>
          <a:p>
            <a:r>
              <a:rPr lang="en-US" sz="1600" b="1" dirty="0">
                <a:solidFill>
                  <a:srgbClr val="000000"/>
                </a:solidFill>
                <a:latin typeface="SwissReSans Light"/>
              </a:rPr>
              <a:t>10-30% with MASLD have MASH </a:t>
            </a:r>
            <a:r>
              <a:rPr lang="en-US" sz="1600" dirty="0">
                <a:solidFill>
                  <a:srgbClr val="000000"/>
                </a:solidFill>
                <a:latin typeface="SwissReSans Light"/>
              </a:rPr>
              <a:t>(non-alcoholic steatohepatitis) or MASH </a:t>
            </a:r>
            <a:endParaRPr lang="en-US" sz="1400" dirty="0"/>
          </a:p>
        </p:txBody>
      </p:sp>
      <p:sp>
        <p:nvSpPr>
          <p:cNvPr id="17" name="Rectangle 16">
            <a:extLst>
              <a:ext uri="{FF2B5EF4-FFF2-40B4-BE49-F238E27FC236}">
                <a16:creationId xmlns:a16="http://schemas.microsoft.com/office/drawing/2014/main" id="{1F22FC48-F155-4E50-A0BC-1BBA4EDFC721}"/>
              </a:ext>
            </a:extLst>
          </p:cNvPr>
          <p:cNvSpPr/>
          <p:nvPr/>
        </p:nvSpPr>
        <p:spPr>
          <a:xfrm>
            <a:off x="5049838" y="4796000"/>
            <a:ext cx="3843488" cy="338554"/>
          </a:xfrm>
          <a:prstGeom prst="rect">
            <a:avLst/>
          </a:prstGeom>
        </p:spPr>
        <p:txBody>
          <a:bodyPr wrap="none">
            <a:spAutoFit/>
          </a:bodyPr>
          <a:lstStyle/>
          <a:p>
            <a:r>
              <a:rPr lang="en-US" sz="1600" b="1" dirty="0">
                <a:solidFill>
                  <a:srgbClr val="000000"/>
                </a:solidFill>
                <a:latin typeface="SwissReSans Light"/>
              </a:rPr>
              <a:t>25% of those with MASH have cirrhosis</a:t>
            </a:r>
            <a:endParaRPr lang="en-US" sz="1400" b="1" dirty="0"/>
          </a:p>
        </p:txBody>
      </p:sp>
      <p:sp>
        <p:nvSpPr>
          <p:cNvPr id="18" name="Rectangle 17">
            <a:extLst>
              <a:ext uri="{FF2B5EF4-FFF2-40B4-BE49-F238E27FC236}">
                <a16:creationId xmlns:a16="http://schemas.microsoft.com/office/drawing/2014/main" id="{2EFDCAC3-AC5C-4F6B-938B-7E9E37897ED1}"/>
              </a:ext>
            </a:extLst>
          </p:cNvPr>
          <p:cNvSpPr/>
          <p:nvPr/>
        </p:nvSpPr>
        <p:spPr>
          <a:xfrm flipH="1" flipV="1">
            <a:off x="4543625" y="-1"/>
            <a:ext cx="270105" cy="6010899"/>
          </a:xfrm>
          <a:prstGeom prst="rect">
            <a:avLst/>
          </a:prstGeom>
          <a:solidFill>
            <a:sysClr val="window" lastClr="FFFFFF">
              <a:lumMod val="95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SwissReSans"/>
              <a:ea typeface="+mn-ea"/>
              <a:cs typeface="+mn-cs"/>
            </a:endParaRPr>
          </a:p>
        </p:txBody>
      </p:sp>
      <p:sp>
        <p:nvSpPr>
          <p:cNvPr id="19" name="Text Placeholder 6">
            <a:extLst>
              <a:ext uri="{FF2B5EF4-FFF2-40B4-BE49-F238E27FC236}">
                <a16:creationId xmlns:a16="http://schemas.microsoft.com/office/drawing/2014/main" id="{0BFF22B5-A6B5-4449-BCA0-E79AB20BBFEC}"/>
              </a:ext>
            </a:extLst>
          </p:cNvPr>
          <p:cNvSpPr txBox="1">
            <a:spLocks/>
          </p:cNvSpPr>
          <p:nvPr/>
        </p:nvSpPr>
        <p:spPr>
          <a:xfrm flipH="1" flipV="1">
            <a:off x="4451966" y="436732"/>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21" name="Text Placeholder 6">
            <a:extLst>
              <a:ext uri="{FF2B5EF4-FFF2-40B4-BE49-F238E27FC236}">
                <a16:creationId xmlns:a16="http://schemas.microsoft.com/office/drawing/2014/main" id="{CAED8159-7A8E-47B3-8A17-ACFE3DC17E01}"/>
              </a:ext>
            </a:extLst>
          </p:cNvPr>
          <p:cNvSpPr txBox="1">
            <a:spLocks/>
          </p:cNvSpPr>
          <p:nvPr/>
        </p:nvSpPr>
        <p:spPr>
          <a:xfrm rot="21296165" flipH="1" flipV="1">
            <a:off x="4451364" y="1559993"/>
            <a:ext cx="453422" cy="533400"/>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22" name="Text Placeholder 6">
            <a:extLst>
              <a:ext uri="{FF2B5EF4-FFF2-40B4-BE49-F238E27FC236}">
                <a16:creationId xmlns:a16="http://schemas.microsoft.com/office/drawing/2014/main" id="{C668B96F-C7D8-49AC-9401-6B3FA0BF9D75}"/>
              </a:ext>
            </a:extLst>
          </p:cNvPr>
          <p:cNvSpPr txBox="1">
            <a:spLocks/>
          </p:cNvSpPr>
          <p:nvPr/>
        </p:nvSpPr>
        <p:spPr>
          <a:xfrm flipH="1" flipV="1">
            <a:off x="4394508" y="2364716"/>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24" name="Text Placeholder 6">
            <a:extLst>
              <a:ext uri="{FF2B5EF4-FFF2-40B4-BE49-F238E27FC236}">
                <a16:creationId xmlns:a16="http://schemas.microsoft.com/office/drawing/2014/main" id="{3DB36E90-AC5F-475A-99A2-E77DAC35D3D0}"/>
              </a:ext>
            </a:extLst>
          </p:cNvPr>
          <p:cNvSpPr txBox="1">
            <a:spLocks/>
          </p:cNvSpPr>
          <p:nvPr/>
        </p:nvSpPr>
        <p:spPr>
          <a:xfrm flipH="1" flipV="1">
            <a:off x="4428708" y="3459280"/>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25" name="Text Placeholder 6">
            <a:extLst>
              <a:ext uri="{FF2B5EF4-FFF2-40B4-BE49-F238E27FC236}">
                <a16:creationId xmlns:a16="http://schemas.microsoft.com/office/drawing/2014/main" id="{411CAC09-4528-49F2-B555-F862EC8DDAF8}"/>
              </a:ext>
            </a:extLst>
          </p:cNvPr>
          <p:cNvSpPr txBox="1">
            <a:spLocks/>
          </p:cNvSpPr>
          <p:nvPr/>
        </p:nvSpPr>
        <p:spPr>
          <a:xfrm flipH="1" flipV="1">
            <a:off x="4474020" y="4813285"/>
            <a:ext cx="453422" cy="427455"/>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pic>
        <p:nvPicPr>
          <p:cNvPr id="27" name="Picture 26">
            <a:extLst>
              <a:ext uri="{FF2B5EF4-FFF2-40B4-BE49-F238E27FC236}">
                <a16:creationId xmlns:a16="http://schemas.microsoft.com/office/drawing/2014/main" id="{E4B15AB6-C238-4A00-80A4-078F5BAD1C3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8" name="Slide Number Placeholder 4">
            <a:extLst>
              <a:ext uri="{FF2B5EF4-FFF2-40B4-BE49-F238E27FC236}">
                <a16:creationId xmlns:a16="http://schemas.microsoft.com/office/drawing/2014/main" id="{4A82209A-529A-4141-A077-C31EC6CF42FD}"/>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10</a:t>
            </a:fld>
            <a:endParaRPr lang="en-GB" dirty="0"/>
          </a:p>
        </p:txBody>
      </p:sp>
      <p:sp>
        <p:nvSpPr>
          <p:cNvPr id="2" name="TextBox 1">
            <a:extLst>
              <a:ext uri="{FF2B5EF4-FFF2-40B4-BE49-F238E27FC236}">
                <a16:creationId xmlns:a16="http://schemas.microsoft.com/office/drawing/2014/main" id="{5DDF13E9-48EE-4009-8963-6D47ECD71629}"/>
              </a:ext>
            </a:extLst>
          </p:cNvPr>
          <p:cNvSpPr txBox="1"/>
          <p:nvPr/>
        </p:nvSpPr>
        <p:spPr>
          <a:xfrm>
            <a:off x="5014230" y="5865398"/>
            <a:ext cx="7190364" cy="861774"/>
          </a:xfrm>
          <a:prstGeom prst="rect">
            <a:avLst/>
          </a:prstGeom>
          <a:noFill/>
        </p:spPr>
        <p:txBody>
          <a:bodyPr wrap="square" rtlCol="0">
            <a:spAutoFit/>
          </a:bodyPr>
          <a:lstStyle/>
          <a:p>
            <a:r>
              <a:rPr lang="en-US" sz="1000" dirty="0"/>
              <a:t>Schwimmer JB, Deutsch R, </a:t>
            </a:r>
            <a:r>
              <a:rPr lang="en-US" sz="1000" dirty="0" err="1"/>
              <a:t>Kahen</a:t>
            </a:r>
            <a:r>
              <a:rPr lang="en-US" sz="1000" dirty="0"/>
              <a:t> T, Lavine JE, Stanley C, Behling C. Prevalence of fatty liver in children and adolescents. Pediatrics. 2006;118:1388–1393. [PubMed]</a:t>
            </a:r>
          </a:p>
          <a:p>
            <a:r>
              <a:rPr lang="en-US" sz="1000" dirty="0"/>
              <a:t>Trust for America’s Health; Robert Wood Johnson Foundation. (2016). Adult obesity in the United States. Retrieved from </a:t>
            </a:r>
            <a:r>
              <a:rPr lang="en-US" sz="1000" b="1" dirty="0">
                <a:hlinkClick r:id="rId6"/>
              </a:rPr>
              <a:t>http://stateofobesity.org/adult-obesity</a:t>
            </a:r>
            <a:endParaRPr lang="en-US" sz="1000" b="1" dirty="0"/>
          </a:p>
          <a:p>
            <a:r>
              <a:rPr lang="en-US" sz="1000" b="1" dirty="0">
                <a:latin typeface="SwissReSans" pitchFamily="34" charset="0"/>
              </a:rPr>
              <a:t>Strobel, S et al  NAFLD Summit 2019 Seville, Spain</a:t>
            </a:r>
            <a:endParaRPr lang="en-GB" sz="1000" dirty="0">
              <a:latin typeface="SwissReSans" pitchFamily="34" charset="0"/>
            </a:endParaRPr>
          </a:p>
        </p:txBody>
      </p:sp>
    </p:spTree>
    <p:extLst>
      <p:ext uri="{BB962C8B-B14F-4D97-AF65-F5344CB8AC3E}">
        <p14:creationId xmlns:p14="http://schemas.microsoft.com/office/powerpoint/2010/main" val="36983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6022312" y="6186750"/>
            <a:ext cx="4112288" cy="487372"/>
          </a:xfrm>
        </p:spPr>
        <p:txBody>
          <a:bodyPr anchor="t"/>
          <a:lstStyle/>
          <a:p>
            <a:r>
              <a:rPr lang="en-US" dirty="0">
                <a:latin typeface="+mn-lt"/>
              </a:rPr>
              <a:t>Stats per the Journal of Hepatology 2018 on Management of Alcohol related Liver disease by the European association of study of liver  </a:t>
            </a:r>
          </a:p>
          <a:p>
            <a:r>
              <a:rPr lang="en-US" dirty="0">
                <a:latin typeface="+mn-lt"/>
              </a:rPr>
              <a:t>EASL 2018 </a:t>
            </a:r>
          </a:p>
        </p:txBody>
      </p:sp>
      <p:sp>
        <p:nvSpPr>
          <p:cNvPr id="5" name="Subtitle 3">
            <a:extLst>
              <a:ext uri="{FF2B5EF4-FFF2-40B4-BE49-F238E27FC236}">
                <a16:creationId xmlns:a16="http://schemas.microsoft.com/office/drawing/2014/main" id="{1312CEC6-9385-4F15-9424-3DF1F9D70A2E}"/>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DD911A3F-4487-4DA4-9B84-6AE9033215B9}"/>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Prevalence of </a:t>
            </a:r>
          </a:p>
          <a:p>
            <a:pPr algn="ctr"/>
            <a:r>
              <a:rPr lang="en-US" sz="4000" dirty="0">
                <a:solidFill>
                  <a:schemeClr val="bg1"/>
                </a:solidFill>
                <a:latin typeface="SwissReSans Light" panose="020B0504020202020204" pitchFamily="34" charset="0"/>
              </a:rPr>
              <a:t>Alcoholic Liver Disease (ALD) </a:t>
            </a:r>
          </a:p>
        </p:txBody>
      </p:sp>
      <p:sp>
        <p:nvSpPr>
          <p:cNvPr id="7" name="Rectangle 6">
            <a:extLst>
              <a:ext uri="{FF2B5EF4-FFF2-40B4-BE49-F238E27FC236}">
                <a16:creationId xmlns:a16="http://schemas.microsoft.com/office/drawing/2014/main" id="{A227549B-0859-471D-9691-7B933EA45362}"/>
              </a:ext>
            </a:extLst>
          </p:cNvPr>
          <p:cNvSpPr/>
          <p:nvPr/>
        </p:nvSpPr>
        <p:spPr>
          <a:xfrm flipH="1" flipV="1">
            <a:off x="4543624" y="-2"/>
            <a:ext cx="270105" cy="4800601"/>
          </a:xfrm>
          <a:prstGeom prst="rect">
            <a:avLst/>
          </a:prstGeom>
          <a:solidFill>
            <a:sysClr val="window" lastClr="FFFFFF">
              <a:lumMod val="95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SwissReSans"/>
              <a:ea typeface="+mn-ea"/>
              <a:cs typeface="+mn-cs"/>
            </a:endParaRPr>
          </a:p>
        </p:txBody>
      </p:sp>
      <p:sp>
        <p:nvSpPr>
          <p:cNvPr id="8" name="Text Placeholder 6">
            <a:extLst>
              <a:ext uri="{FF2B5EF4-FFF2-40B4-BE49-F238E27FC236}">
                <a16:creationId xmlns:a16="http://schemas.microsoft.com/office/drawing/2014/main" id="{1F04B451-C945-4E5F-91EC-0C8AD9BDD25E}"/>
              </a:ext>
            </a:extLst>
          </p:cNvPr>
          <p:cNvSpPr txBox="1">
            <a:spLocks/>
          </p:cNvSpPr>
          <p:nvPr/>
        </p:nvSpPr>
        <p:spPr>
          <a:xfrm flipH="1" flipV="1">
            <a:off x="4448307" y="746225"/>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9" name="Text Placeholder 6">
            <a:extLst>
              <a:ext uri="{FF2B5EF4-FFF2-40B4-BE49-F238E27FC236}">
                <a16:creationId xmlns:a16="http://schemas.microsoft.com/office/drawing/2014/main" id="{87DB707E-49AD-4049-8078-3D6C94BBA6C4}"/>
              </a:ext>
            </a:extLst>
          </p:cNvPr>
          <p:cNvSpPr txBox="1">
            <a:spLocks/>
          </p:cNvSpPr>
          <p:nvPr/>
        </p:nvSpPr>
        <p:spPr>
          <a:xfrm flipH="1" flipV="1">
            <a:off x="4463518" y="2453966"/>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0" name="Text Placeholder 6">
            <a:extLst>
              <a:ext uri="{FF2B5EF4-FFF2-40B4-BE49-F238E27FC236}">
                <a16:creationId xmlns:a16="http://schemas.microsoft.com/office/drawing/2014/main" id="{31E2223C-7B99-404D-91C9-DB7B2B963C99}"/>
              </a:ext>
            </a:extLst>
          </p:cNvPr>
          <p:cNvSpPr txBox="1">
            <a:spLocks/>
          </p:cNvSpPr>
          <p:nvPr/>
        </p:nvSpPr>
        <p:spPr>
          <a:xfrm flipH="1" flipV="1">
            <a:off x="4463643" y="3708285"/>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2" name="Rectangle 11">
            <a:extLst>
              <a:ext uri="{FF2B5EF4-FFF2-40B4-BE49-F238E27FC236}">
                <a16:creationId xmlns:a16="http://schemas.microsoft.com/office/drawing/2014/main" id="{F05AB53E-60A0-4877-9C03-42A1FE56FBBD}"/>
              </a:ext>
            </a:extLst>
          </p:cNvPr>
          <p:cNvSpPr/>
          <p:nvPr/>
        </p:nvSpPr>
        <p:spPr>
          <a:xfrm>
            <a:off x="5085046" y="788270"/>
            <a:ext cx="6954554" cy="923330"/>
          </a:xfrm>
          <a:prstGeom prst="rect">
            <a:avLst/>
          </a:prstGeom>
        </p:spPr>
        <p:txBody>
          <a:bodyPr wrap="square">
            <a:spAutoFit/>
          </a:bodyPr>
          <a:lstStyle/>
          <a:p>
            <a:pPr lvl="0" fontAlgn="base">
              <a:lnSpc>
                <a:spcPct val="90000"/>
              </a:lnSpc>
              <a:spcBef>
                <a:spcPct val="0"/>
              </a:spcBef>
              <a:spcAft>
                <a:spcPct val="0"/>
              </a:spcAft>
              <a:buSzPct val="100000"/>
            </a:pPr>
            <a:r>
              <a:rPr lang="en-US" sz="2000" b="1" dirty="0">
                <a:solidFill>
                  <a:srgbClr val="283E36"/>
                </a:solidFill>
                <a:latin typeface="SwissReSans Light"/>
              </a:rPr>
              <a:t>Most prevalent cause of advanced liver disease in Europe </a:t>
            </a:r>
            <a:r>
              <a:rPr lang="en-US" sz="2000" dirty="0">
                <a:solidFill>
                  <a:srgbClr val="283E36"/>
                </a:solidFill>
                <a:latin typeface="SwissReSans Light"/>
              </a:rPr>
              <a:t>– mean alcohol consumption globally is 6.2 liters per person per year -  Europe consumption is 10.9 liters</a:t>
            </a:r>
          </a:p>
        </p:txBody>
      </p:sp>
      <p:sp>
        <p:nvSpPr>
          <p:cNvPr id="13" name="Rectangle 12">
            <a:extLst>
              <a:ext uri="{FF2B5EF4-FFF2-40B4-BE49-F238E27FC236}">
                <a16:creationId xmlns:a16="http://schemas.microsoft.com/office/drawing/2014/main" id="{464AE87B-EEAB-4994-9875-5068BF8B071F}"/>
              </a:ext>
            </a:extLst>
          </p:cNvPr>
          <p:cNvSpPr/>
          <p:nvPr/>
        </p:nvSpPr>
        <p:spPr>
          <a:xfrm>
            <a:off x="5039363" y="2565196"/>
            <a:ext cx="4677819" cy="369332"/>
          </a:xfrm>
          <a:prstGeom prst="rect">
            <a:avLst/>
          </a:prstGeom>
        </p:spPr>
        <p:txBody>
          <a:bodyPr wrap="none">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Estimated 10-35% of alcoholics have ALD</a:t>
            </a:r>
          </a:p>
        </p:txBody>
      </p:sp>
      <p:sp>
        <p:nvSpPr>
          <p:cNvPr id="14" name="Rectangle 13">
            <a:extLst>
              <a:ext uri="{FF2B5EF4-FFF2-40B4-BE49-F238E27FC236}">
                <a16:creationId xmlns:a16="http://schemas.microsoft.com/office/drawing/2014/main" id="{152AFA03-711F-4B5F-8F41-A5CD6711A2FA}"/>
              </a:ext>
            </a:extLst>
          </p:cNvPr>
          <p:cNvSpPr/>
          <p:nvPr/>
        </p:nvSpPr>
        <p:spPr>
          <a:xfrm>
            <a:off x="5069399" y="3775153"/>
            <a:ext cx="6096000" cy="646331"/>
          </a:xfrm>
          <a:prstGeom prst="rect">
            <a:avLst/>
          </a:prstGeom>
        </p:spPr>
        <p:txBody>
          <a:bodyPr>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Common for those with ALD to share other risk factors such as MASLD or chronic viral hepatitis  </a:t>
            </a:r>
          </a:p>
        </p:txBody>
      </p:sp>
      <p:pic>
        <p:nvPicPr>
          <p:cNvPr id="15" name="Picture 14">
            <a:extLst>
              <a:ext uri="{FF2B5EF4-FFF2-40B4-BE49-F238E27FC236}">
                <a16:creationId xmlns:a16="http://schemas.microsoft.com/office/drawing/2014/main" id="{637BB7B2-B41A-487A-B778-FE4CF7867C4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6" name="Slide Number Placeholder 4">
            <a:extLst>
              <a:ext uri="{FF2B5EF4-FFF2-40B4-BE49-F238E27FC236}">
                <a16:creationId xmlns:a16="http://schemas.microsoft.com/office/drawing/2014/main" id="{3641AB7A-9A6E-44BC-B640-C2FC70463928}"/>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11</a:t>
            </a:fld>
            <a:endParaRPr lang="en-GB" dirty="0"/>
          </a:p>
        </p:txBody>
      </p:sp>
    </p:spTree>
    <p:extLst>
      <p:ext uri="{BB962C8B-B14F-4D97-AF65-F5344CB8AC3E}">
        <p14:creationId xmlns:p14="http://schemas.microsoft.com/office/powerpoint/2010/main" val="29555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ABEBF6-B4DC-485A-B20A-41C11B770EA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2951" r="10538"/>
          <a:stretch/>
        </p:blipFill>
        <p:spPr>
          <a:xfrm>
            <a:off x="0" y="0"/>
            <a:ext cx="6781800" cy="6858000"/>
          </a:xfrm>
          <a:prstGeom prst="rect">
            <a:avLst/>
          </a:prstGeom>
        </p:spPr>
      </p:pic>
      <p:sp>
        <p:nvSpPr>
          <p:cNvPr id="5" name="Rectangle 4">
            <a:extLst>
              <a:ext uri="{FF2B5EF4-FFF2-40B4-BE49-F238E27FC236}">
                <a16:creationId xmlns:a16="http://schemas.microsoft.com/office/drawing/2014/main" id="{C60ED17E-59BA-450B-A96C-5456B0BA1982}"/>
              </a:ext>
            </a:extLst>
          </p:cNvPr>
          <p:cNvSpPr/>
          <p:nvPr/>
        </p:nvSpPr>
        <p:spPr>
          <a:xfrm>
            <a:off x="6183127" y="0"/>
            <a:ext cx="6008873" cy="6858000"/>
          </a:xfrm>
          <a:prstGeom prst="rect">
            <a:avLst/>
          </a:prstGeom>
          <a:gradFill>
            <a:gsLst>
              <a:gs pos="0">
                <a:schemeClr val="tx2"/>
              </a:gs>
              <a:gs pos="100000">
                <a:schemeClr val="bg2"/>
              </a:gs>
            </a:gsLst>
            <a:lin ang="0" scaled="1"/>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SwissReSans"/>
              <a:ea typeface="+mn-ea"/>
              <a:cs typeface="+mn-cs"/>
            </a:endParaRPr>
          </a:p>
        </p:txBody>
      </p:sp>
      <p:sp>
        <p:nvSpPr>
          <p:cNvPr id="2" name="Title 1"/>
          <p:cNvSpPr>
            <a:spLocks noGrp="1"/>
          </p:cNvSpPr>
          <p:nvPr>
            <p:ph type="title"/>
          </p:nvPr>
        </p:nvSpPr>
        <p:spPr>
          <a:xfrm>
            <a:off x="6653703" y="534932"/>
            <a:ext cx="4790094" cy="480131"/>
          </a:xfrm>
          <a:noFill/>
        </p:spPr>
        <p:txBody>
          <a:bodyPr wrap="none" lIns="91440" tIns="45720" rIns="91440" bIns="45720">
            <a:spAutoFit/>
          </a:bodyPr>
          <a:lstStyle/>
          <a:p>
            <a:pPr algn="ctr"/>
            <a:r>
              <a:rPr lang="en-US" sz="2800" b="1" dirty="0">
                <a:ln w="0"/>
                <a:solidFill>
                  <a:schemeClr val="bg1"/>
                </a:solidFill>
                <a:effectLst>
                  <a:outerShdw blurRad="38100" dist="19050" dir="2700000" algn="tl" rotWithShape="0">
                    <a:srgbClr val="283E36">
                      <a:alpha val="40000"/>
                    </a:srgbClr>
                  </a:outerShdw>
                </a:effectLst>
                <a:latin typeface="+mn-lt"/>
                <a:ea typeface="+mn-ea"/>
                <a:cs typeface="+mn-cs"/>
              </a:rPr>
              <a:t>What Increases Risk of ALD?</a:t>
            </a:r>
          </a:p>
        </p:txBody>
      </p:sp>
      <p:sp>
        <p:nvSpPr>
          <p:cNvPr id="4" name="Text Placeholder 3"/>
          <p:cNvSpPr>
            <a:spLocks noGrp="1"/>
          </p:cNvSpPr>
          <p:nvPr>
            <p:ph type="body" sz="quarter" idx="15"/>
          </p:nvPr>
        </p:nvSpPr>
        <p:spPr>
          <a:xfrm>
            <a:off x="6539612" y="1447800"/>
            <a:ext cx="5295900" cy="5008809"/>
          </a:xfrm>
        </p:spPr>
        <p:txBody>
          <a:bodyPr/>
          <a:lstStyle/>
          <a:p>
            <a:r>
              <a:rPr lang="en-US" b="0" dirty="0">
                <a:solidFill>
                  <a:schemeClr val="bg1"/>
                </a:solidFill>
              </a:rPr>
              <a:t>&gt;60 gm/day for &gt; 10 yrs in men and &gt;20 gms/day in women. Yet only 6-41% develop cirrhosis. </a:t>
            </a:r>
          </a:p>
          <a:p>
            <a:r>
              <a:rPr lang="en-US" b="0" dirty="0">
                <a:solidFill>
                  <a:schemeClr val="bg1"/>
                </a:solidFill>
              </a:rPr>
              <a:t>          </a:t>
            </a:r>
          </a:p>
          <a:p>
            <a:r>
              <a:rPr lang="en-US" b="0" dirty="0">
                <a:solidFill>
                  <a:schemeClr val="bg1"/>
                </a:solidFill>
              </a:rPr>
              <a:t>Drinking outside of mealtimes increases risk of ALD by almost 3-fold per Dionysus  multivariate study of 6500+ ages 12-65 in  Northern Italy </a:t>
            </a:r>
          </a:p>
          <a:p>
            <a:endParaRPr lang="en-US" b="0" dirty="0">
              <a:solidFill>
                <a:schemeClr val="bg1"/>
              </a:solidFill>
            </a:endParaRPr>
          </a:p>
          <a:p>
            <a:r>
              <a:rPr lang="en-US" b="0" dirty="0">
                <a:solidFill>
                  <a:schemeClr val="bg1"/>
                </a:solidFill>
              </a:rPr>
              <a:t>Binge drinking:  Defined as  &gt; 5 drinks in men and &gt; 4 in women in 2-hour period</a:t>
            </a:r>
          </a:p>
          <a:p>
            <a:endParaRPr lang="en-US" b="0" dirty="0">
              <a:solidFill>
                <a:schemeClr val="bg1"/>
              </a:solidFill>
            </a:endParaRPr>
          </a:p>
          <a:p>
            <a:r>
              <a:rPr lang="en-US" dirty="0">
                <a:solidFill>
                  <a:schemeClr val="bg1"/>
                </a:solidFill>
              </a:rPr>
              <a:t>Protein calorie malnutrition – mortality directly proportional to degree of malnutrition with up to 80% mortality with severe malnutrition</a:t>
            </a:r>
            <a:r>
              <a:rPr lang="en-US" b="0" dirty="0">
                <a:solidFill>
                  <a:schemeClr val="bg1"/>
                </a:solidFill>
              </a:rPr>
              <a:t> (&lt; 50% of normal nutritional intake) </a:t>
            </a:r>
          </a:p>
          <a:p>
            <a:endParaRPr lang="en-US" b="0" dirty="0">
              <a:solidFill>
                <a:schemeClr val="bg1"/>
              </a:solidFill>
            </a:endParaRPr>
          </a:p>
          <a:p>
            <a:r>
              <a:rPr lang="en-US" sz="1400" b="0" dirty="0">
                <a:solidFill>
                  <a:schemeClr val="bg1"/>
                </a:solidFill>
              </a:rPr>
              <a:t>Stats from EASL conference  2018</a:t>
            </a:r>
          </a:p>
          <a:p>
            <a:endParaRPr lang="en-US" dirty="0">
              <a:solidFill>
                <a:schemeClr val="bg1"/>
              </a:solidFill>
            </a:endParaRPr>
          </a:p>
        </p:txBody>
      </p:sp>
      <p:pic>
        <p:nvPicPr>
          <p:cNvPr id="17" name="Picture 16">
            <a:extLst>
              <a:ext uri="{FF2B5EF4-FFF2-40B4-BE49-F238E27FC236}">
                <a16:creationId xmlns:a16="http://schemas.microsoft.com/office/drawing/2014/main" id="{057E5B97-FF1C-429D-9A22-71394ED880F2}"/>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B99269C2-6BDF-46A1-A1DD-5E3A842807DB}"/>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12</a:t>
            </a:fld>
            <a:endParaRPr lang="en-GB" dirty="0">
              <a:solidFill>
                <a:schemeClr val="bg1"/>
              </a:solidFill>
            </a:endParaRPr>
          </a:p>
        </p:txBody>
      </p:sp>
    </p:spTree>
    <p:extLst>
      <p:ext uri="{BB962C8B-B14F-4D97-AF65-F5344CB8AC3E}">
        <p14:creationId xmlns:p14="http://schemas.microsoft.com/office/powerpoint/2010/main" val="321829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4E4FEC-BBA0-4959-B753-701BBDB4330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pic>
        <p:nvPicPr>
          <p:cNvPr id="12" name="Picture 11">
            <a:extLst>
              <a:ext uri="{FF2B5EF4-FFF2-40B4-BE49-F238E27FC236}">
                <a16:creationId xmlns:a16="http://schemas.microsoft.com/office/drawing/2014/main" id="{909D190D-C8F4-46EE-AD27-1153B2D98E5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r="7778"/>
          <a:stretch/>
        </p:blipFill>
        <p:spPr>
          <a:xfrm>
            <a:off x="5867400" y="0"/>
            <a:ext cx="6324600" cy="6858000"/>
          </a:xfrm>
          <a:prstGeom prst="rect">
            <a:avLst/>
          </a:prstGeom>
        </p:spPr>
      </p:pic>
      <p:sp>
        <p:nvSpPr>
          <p:cNvPr id="4" name="Subtitle 3">
            <a:extLst>
              <a:ext uri="{FF2B5EF4-FFF2-40B4-BE49-F238E27FC236}">
                <a16:creationId xmlns:a16="http://schemas.microsoft.com/office/drawing/2014/main" id="{4071F496-D58E-4FB0-8737-763F73680D5A}"/>
              </a:ext>
            </a:extLst>
          </p:cNvPr>
          <p:cNvSpPr txBox="1">
            <a:spLocks/>
          </p:cNvSpPr>
          <p:nvPr/>
        </p:nvSpPr>
        <p:spPr bwMode="black">
          <a:xfrm>
            <a:off x="-1" y="0"/>
            <a:ext cx="609600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Title 1">
            <a:extLst>
              <a:ext uri="{FF2B5EF4-FFF2-40B4-BE49-F238E27FC236}">
                <a16:creationId xmlns:a16="http://schemas.microsoft.com/office/drawing/2014/main" id="{B8726A44-C05E-4FE4-9974-5AAE461162F3}"/>
              </a:ext>
            </a:extLst>
          </p:cNvPr>
          <p:cNvSpPr txBox="1">
            <a:spLocks/>
          </p:cNvSpPr>
          <p:nvPr/>
        </p:nvSpPr>
        <p:spPr bwMode="gray">
          <a:xfrm>
            <a:off x="0" y="1040402"/>
            <a:ext cx="609600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Mortality due to</a:t>
            </a:r>
          </a:p>
          <a:p>
            <a:pPr algn="ctr"/>
            <a:r>
              <a:rPr lang="en-US" sz="4000" dirty="0">
                <a:solidFill>
                  <a:schemeClr val="bg1"/>
                </a:solidFill>
                <a:latin typeface="SwissReSans Light" panose="020B0504020202020204" pitchFamily="34" charset="0"/>
              </a:rPr>
              <a:t>Liver Cirrhosis</a:t>
            </a:r>
          </a:p>
        </p:txBody>
      </p:sp>
      <p:sp>
        <p:nvSpPr>
          <p:cNvPr id="3" name="Content Placeholder 2"/>
          <p:cNvSpPr>
            <a:spLocks noGrp="1"/>
          </p:cNvSpPr>
          <p:nvPr>
            <p:ph idx="1"/>
          </p:nvPr>
        </p:nvSpPr>
        <p:spPr>
          <a:xfrm>
            <a:off x="533400" y="2632801"/>
            <a:ext cx="5181599" cy="3074398"/>
          </a:xfrm>
        </p:spPr>
        <p:txBody>
          <a:bodyPr>
            <a:normAutofit lnSpcReduction="10000"/>
          </a:bodyPr>
          <a:lstStyle/>
          <a:p>
            <a:pPr marL="0" indent="0" algn="ctr">
              <a:buNone/>
            </a:pPr>
            <a:r>
              <a:rPr lang="en-US" sz="2400" dirty="0">
                <a:solidFill>
                  <a:srgbClr val="FFFFFF"/>
                </a:solidFill>
                <a:latin typeface="SwissReSans Light" panose="020B0504020202020204" pitchFamily="34" charset="0"/>
              </a:rPr>
              <a:t>Liver disease is currently 11</a:t>
            </a:r>
            <a:r>
              <a:rPr lang="en-US" sz="2400" baseline="30000" dirty="0">
                <a:solidFill>
                  <a:srgbClr val="FFFFFF"/>
                </a:solidFill>
                <a:latin typeface="SwissReSans Light" panose="020B0504020202020204" pitchFamily="34" charset="0"/>
              </a:rPr>
              <a:t>th</a:t>
            </a:r>
            <a:r>
              <a:rPr lang="en-US" sz="2400" dirty="0">
                <a:solidFill>
                  <a:srgbClr val="FFFFFF"/>
                </a:solidFill>
                <a:latin typeface="SwissReSans Light" panose="020B0504020202020204" pitchFamily="34" charset="0"/>
              </a:rPr>
              <a:t>  leading cause of death globally with 2 million deaths per year globally per EASL Summit 2019</a:t>
            </a:r>
          </a:p>
          <a:p>
            <a:pPr marL="0" indent="0" algn="ctr">
              <a:buNone/>
            </a:pPr>
            <a:r>
              <a:rPr lang="en-GB" sz="2400" dirty="0"/>
              <a:t>same stats per the IHME, International Health Metrics and Evaluation on Global Burden of Death, Our World in Data </a:t>
            </a:r>
          </a:p>
          <a:p>
            <a:pPr marL="0" indent="0" algn="ctr">
              <a:buNone/>
            </a:pPr>
            <a:endParaRPr lang="en-US" sz="2400" dirty="0">
              <a:solidFill>
                <a:srgbClr val="FFFFFF"/>
              </a:solidFill>
              <a:latin typeface="SwissReSans Light" panose="020B0504020202020204" pitchFamily="34" charset="0"/>
            </a:endParaRPr>
          </a:p>
          <a:p>
            <a:pPr marL="0" indent="0" algn="ctr">
              <a:buNone/>
            </a:pPr>
            <a:endParaRPr lang="en-US" sz="2200" dirty="0">
              <a:solidFill>
                <a:schemeClr val="bg1"/>
              </a:solidFill>
              <a:latin typeface="SwissReSans Light" panose="020B0504020202020204" pitchFamily="34" charset="0"/>
            </a:endParaRPr>
          </a:p>
          <a:p>
            <a:pPr marL="0" indent="0" algn="ctr">
              <a:buNone/>
            </a:pPr>
            <a:endParaRPr lang="en-US" dirty="0">
              <a:solidFill>
                <a:schemeClr val="bg1"/>
              </a:solidFill>
              <a:latin typeface="SwissReSans Light" panose="020B0504020202020204" pitchFamily="34" charset="0"/>
            </a:endParaRPr>
          </a:p>
        </p:txBody>
      </p:sp>
      <p:cxnSp>
        <p:nvCxnSpPr>
          <p:cNvPr id="10" name="Straight Connector 9">
            <a:extLst>
              <a:ext uri="{FF2B5EF4-FFF2-40B4-BE49-F238E27FC236}">
                <a16:creationId xmlns:a16="http://schemas.microsoft.com/office/drawing/2014/main" id="{710B3D31-D451-454A-A5A4-B88768AD516F}"/>
              </a:ext>
            </a:extLst>
          </p:cNvPr>
          <p:cNvCxnSpPr/>
          <p:nvPr/>
        </p:nvCxnSpPr>
        <p:spPr>
          <a:xfrm>
            <a:off x="1196491" y="2209800"/>
            <a:ext cx="3703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1CA7DAC-0799-4644-B854-7B854FEB8D9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4" name="Footer">
            <a:extLst>
              <a:ext uri="{FF2B5EF4-FFF2-40B4-BE49-F238E27FC236}">
                <a16:creationId xmlns:a16="http://schemas.microsoft.com/office/drawing/2014/main" id="{B0B1CD43-E289-4F42-B20D-82CB7822C6BA}"/>
              </a:ext>
            </a:extLst>
          </p:cNvPr>
          <p:cNvSpPr txBox="1">
            <a:spLocks/>
          </p:cNvSpPr>
          <p:nvPr>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dk1"/>
                </a:solidFill>
                <a:latin typeface="SwissReSans" pitchFamily="34" charset="0"/>
                <a:ea typeface="+mn-ea"/>
                <a:cs typeface="+mn-cs"/>
              </a:rPr>
              <a:t>Elyssa Del Valle, M.D.</a:t>
            </a:r>
            <a:endParaRPr lang="en-GB" sz="1000" b="0" kern="1200" dirty="0">
              <a:solidFill>
                <a:schemeClr val="dk1"/>
              </a:solidFill>
              <a:latin typeface="SwissReSans" pitchFamily="34" charset="0"/>
              <a:ea typeface="+mn-ea"/>
              <a:cs typeface="+mn-cs"/>
            </a:endParaRPr>
          </a:p>
        </p:txBody>
      </p:sp>
      <p:sp>
        <p:nvSpPr>
          <p:cNvPr id="11" name="Slide Number Placeholder 4">
            <a:extLst>
              <a:ext uri="{FF2B5EF4-FFF2-40B4-BE49-F238E27FC236}">
                <a16:creationId xmlns:a16="http://schemas.microsoft.com/office/drawing/2014/main" id="{5DFBE404-DF53-4398-AFF3-819A2615D229}"/>
              </a:ext>
            </a:extLst>
          </p:cNvPr>
          <p:cNvSpPr txBox="1">
            <a:spLocks/>
          </p:cNvSpPr>
          <p:nvPr>
            <p:custDataLst>
              <p:tags r:id="rId4"/>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13</a:t>
            </a:fld>
            <a:endParaRPr lang="en-GB" dirty="0"/>
          </a:p>
        </p:txBody>
      </p:sp>
    </p:spTree>
    <p:extLst>
      <p:ext uri="{BB962C8B-B14F-4D97-AF65-F5344CB8AC3E}">
        <p14:creationId xmlns:p14="http://schemas.microsoft.com/office/powerpoint/2010/main" val="255792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ubtitle 3">
            <a:extLst>
              <a:ext uri="{FF2B5EF4-FFF2-40B4-BE49-F238E27FC236}">
                <a16:creationId xmlns:a16="http://schemas.microsoft.com/office/drawing/2014/main" id="{C80781F5-40D9-426C-8C51-C2536F73CD62}"/>
              </a:ext>
            </a:extLst>
          </p:cNvPr>
          <p:cNvSpPr txBox="1">
            <a:spLocks/>
          </p:cNvSpPr>
          <p:nvPr/>
        </p:nvSpPr>
        <p:spPr bwMode="black">
          <a:xfrm>
            <a:off x="-1" y="0"/>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prstClr val="white"/>
                </a:solidFill>
                <a:latin typeface="SwissReSans Light" panose="020B0504020202020204" pitchFamily="34" charset="0"/>
              </a:rPr>
              <a:t>Pathophysiology of Cirrhosis: Two Primary Mechanisms at Same Time</a:t>
            </a:r>
            <a:endParaRPr kumimoji="0" lang="en-US" sz="2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grpSp>
        <p:nvGrpSpPr>
          <p:cNvPr id="90" name="Group 89">
            <a:extLst>
              <a:ext uri="{FF2B5EF4-FFF2-40B4-BE49-F238E27FC236}">
                <a16:creationId xmlns:a16="http://schemas.microsoft.com/office/drawing/2014/main" id="{7CDCB0C8-DA4B-4F33-A494-DF236F1EDF86}"/>
              </a:ext>
            </a:extLst>
          </p:cNvPr>
          <p:cNvGrpSpPr/>
          <p:nvPr/>
        </p:nvGrpSpPr>
        <p:grpSpPr>
          <a:xfrm>
            <a:off x="685800" y="1421033"/>
            <a:ext cx="4909969" cy="4669263"/>
            <a:chOff x="457200" y="1421033"/>
            <a:chExt cx="4909969" cy="4669263"/>
          </a:xfrm>
        </p:grpSpPr>
        <p:grpSp>
          <p:nvGrpSpPr>
            <p:cNvPr id="67" name="Group 66">
              <a:extLst>
                <a:ext uri="{FF2B5EF4-FFF2-40B4-BE49-F238E27FC236}">
                  <a16:creationId xmlns:a16="http://schemas.microsoft.com/office/drawing/2014/main" id="{E766582E-239D-4D0B-A985-AFEA72066ECC}"/>
                </a:ext>
              </a:extLst>
            </p:cNvPr>
            <p:cNvGrpSpPr/>
            <p:nvPr/>
          </p:nvGrpSpPr>
          <p:grpSpPr>
            <a:xfrm>
              <a:off x="2828159" y="1600200"/>
              <a:ext cx="2539010" cy="480677"/>
              <a:chOff x="2447645" y="1629381"/>
              <a:chExt cx="2539010" cy="480677"/>
            </a:xfrm>
          </p:grpSpPr>
          <p:grpSp>
            <p:nvGrpSpPr>
              <p:cNvPr id="31" name="Group 30">
                <a:extLst>
                  <a:ext uri="{FF2B5EF4-FFF2-40B4-BE49-F238E27FC236}">
                    <a16:creationId xmlns:a16="http://schemas.microsoft.com/office/drawing/2014/main" id="{891B446E-7E1A-444C-82E3-BD380ED74D50}"/>
                  </a:ext>
                </a:extLst>
              </p:cNvPr>
              <p:cNvGrpSpPr/>
              <p:nvPr/>
            </p:nvGrpSpPr>
            <p:grpSpPr>
              <a:xfrm>
                <a:off x="2447647" y="1629381"/>
                <a:ext cx="2539008" cy="480677"/>
                <a:chOff x="1355724" y="1354349"/>
                <a:chExt cx="2539008" cy="1693518"/>
              </a:xfrm>
            </p:grpSpPr>
            <p:sp>
              <p:nvSpPr>
                <p:cNvPr id="32" name="Rectangle 31">
                  <a:extLst>
                    <a:ext uri="{FF2B5EF4-FFF2-40B4-BE49-F238E27FC236}">
                      <a16:creationId xmlns:a16="http://schemas.microsoft.com/office/drawing/2014/main" id="{E89E2BCD-2871-4FF4-88DE-C2DEE574ADF9}"/>
                    </a:ext>
                  </a:extLst>
                </p:cNvPr>
                <p:cNvSpPr/>
                <p:nvPr/>
              </p:nvSpPr>
              <p:spPr>
                <a:xfrm>
                  <a:off x="1355724" y="1354349"/>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33" name="TextBox 32">
                  <a:extLst>
                    <a:ext uri="{FF2B5EF4-FFF2-40B4-BE49-F238E27FC236}">
                      <a16:creationId xmlns:a16="http://schemas.microsoft.com/office/drawing/2014/main" id="{C6C27054-E673-43FE-81F3-393A0D5CEA82}"/>
                    </a:ext>
                  </a:extLst>
                </p:cNvPr>
                <p:cNvSpPr txBox="1"/>
                <p:nvPr/>
              </p:nvSpPr>
              <p:spPr>
                <a:xfrm>
                  <a:off x="1761966" y="1354349"/>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E77B9A1C-6490-4F42-9410-E3930C81EB3B}"/>
                  </a:ext>
                </a:extLst>
              </p:cNvPr>
              <p:cNvSpPr/>
              <p:nvPr/>
            </p:nvSpPr>
            <p:spPr>
              <a:xfrm>
                <a:off x="2447645" y="1715831"/>
                <a:ext cx="2539007" cy="307777"/>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Hepatocellular Damage</a:t>
                </a:r>
              </a:p>
            </p:txBody>
          </p:sp>
        </p:grpSp>
        <p:grpSp>
          <p:nvGrpSpPr>
            <p:cNvPr id="66" name="Group 65">
              <a:extLst>
                <a:ext uri="{FF2B5EF4-FFF2-40B4-BE49-F238E27FC236}">
                  <a16:creationId xmlns:a16="http://schemas.microsoft.com/office/drawing/2014/main" id="{4C4AEDA0-C60E-43EA-8958-DC1C4D8F76D1}"/>
                </a:ext>
              </a:extLst>
            </p:cNvPr>
            <p:cNvGrpSpPr/>
            <p:nvPr/>
          </p:nvGrpSpPr>
          <p:grpSpPr>
            <a:xfrm>
              <a:off x="2828159" y="2446703"/>
              <a:ext cx="2539010" cy="808932"/>
              <a:chOff x="2428175" y="2467668"/>
              <a:chExt cx="2539010" cy="808932"/>
            </a:xfrm>
          </p:grpSpPr>
          <p:grpSp>
            <p:nvGrpSpPr>
              <p:cNvPr id="34" name="Group 33">
                <a:extLst>
                  <a:ext uri="{FF2B5EF4-FFF2-40B4-BE49-F238E27FC236}">
                    <a16:creationId xmlns:a16="http://schemas.microsoft.com/office/drawing/2014/main" id="{03198593-9642-4283-986D-1DAA48A03161}"/>
                  </a:ext>
                </a:extLst>
              </p:cNvPr>
              <p:cNvGrpSpPr/>
              <p:nvPr/>
            </p:nvGrpSpPr>
            <p:grpSpPr>
              <a:xfrm>
                <a:off x="2428177" y="2467668"/>
                <a:ext cx="2539008" cy="808932"/>
                <a:chOff x="1355724" y="3047867"/>
                <a:chExt cx="2539008" cy="1693518"/>
              </a:xfrm>
            </p:grpSpPr>
            <p:sp>
              <p:nvSpPr>
                <p:cNvPr id="35" name="Rectangle 34">
                  <a:extLst>
                    <a:ext uri="{FF2B5EF4-FFF2-40B4-BE49-F238E27FC236}">
                      <a16:creationId xmlns:a16="http://schemas.microsoft.com/office/drawing/2014/main" id="{AB7DFB96-9C40-488F-A00A-83C10090DB46}"/>
                    </a:ext>
                  </a:extLst>
                </p:cNvPr>
                <p:cNvSpPr/>
                <p:nvPr/>
              </p:nvSpPr>
              <p:spPr>
                <a:xfrm>
                  <a:off x="1355724" y="3047867"/>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36" name="TextBox 35">
                  <a:extLst>
                    <a:ext uri="{FF2B5EF4-FFF2-40B4-BE49-F238E27FC236}">
                      <a16:creationId xmlns:a16="http://schemas.microsoft.com/office/drawing/2014/main" id="{8CBA89F5-EE05-4F14-9AB2-F4A981CDC1F5}"/>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56" name="Rectangle 55">
                <a:extLst>
                  <a:ext uri="{FF2B5EF4-FFF2-40B4-BE49-F238E27FC236}">
                    <a16:creationId xmlns:a16="http://schemas.microsoft.com/office/drawing/2014/main" id="{576FA89B-C27F-4EDF-8DF0-36BE08C288AC}"/>
                  </a:ext>
                </a:extLst>
              </p:cNvPr>
              <p:cNvSpPr/>
              <p:nvPr/>
            </p:nvSpPr>
            <p:spPr>
              <a:xfrm>
                <a:off x="2428175" y="2502802"/>
                <a:ext cx="2539007" cy="738664"/>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Activate Kupffer cells, thrombocytes, hepatic </a:t>
                </a:r>
              </a:p>
              <a:p>
                <a:pPr algn="ctr"/>
                <a:r>
                  <a:rPr lang="en-US" sz="1400" dirty="0">
                    <a:solidFill>
                      <a:srgbClr val="283E36"/>
                    </a:solidFill>
                    <a:latin typeface="SwissReSans Light" panose="020B0504020202020204" pitchFamily="34" charset="0"/>
                  </a:rPr>
                  <a:t>stellate cells</a:t>
                </a:r>
              </a:p>
            </p:txBody>
          </p:sp>
        </p:grpSp>
        <p:grpSp>
          <p:nvGrpSpPr>
            <p:cNvPr id="63" name="Group 62">
              <a:extLst>
                <a:ext uri="{FF2B5EF4-FFF2-40B4-BE49-F238E27FC236}">
                  <a16:creationId xmlns:a16="http://schemas.microsoft.com/office/drawing/2014/main" id="{053D44D3-2D85-4609-89C7-AA3D9CF30150}"/>
                </a:ext>
              </a:extLst>
            </p:cNvPr>
            <p:cNvGrpSpPr/>
            <p:nvPr/>
          </p:nvGrpSpPr>
          <p:grpSpPr>
            <a:xfrm>
              <a:off x="2828160" y="3621461"/>
              <a:ext cx="2539008" cy="628254"/>
              <a:chOff x="2387737" y="3660394"/>
              <a:chExt cx="2539008" cy="628254"/>
            </a:xfrm>
          </p:grpSpPr>
          <p:grpSp>
            <p:nvGrpSpPr>
              <p:cNvPr id="37" name="Group 36">
                <a:extLst>
                  <a:ext uri="{FF2B5EF4-FFF2-40B4-BE49-F238E27FC236}">
                    <a16:creationId xmlns:a16="http://schemas.microsoft.com/office/drawing/2014/main" id="{F99BD457-2D24-45AE-BCE7-BF895E3B413B}"/>
                  </a:ext>
                </a:extLst>
              </p:cNvPr>
              <p:cNvGrpSpPr/>
              <p:nvPr/>
            </p:nvGrpSpPr>
            <p:grpSpPr>
              <a:xfrm>
                <a:off x="2387737" y="3660394"/>
                <a:ext cx="2539008" cy="628254"/>
                <a:chOff x="1355724" y="3047867"/>
                <a:chExt cx="2539008" cy="1693518"/>
              </a:xfrm>
            </p:grpSpPr>
            <p:sp>
              <p:nvSpPr>
                <p:cNvPr id="38" name="Rectangle 37">
                  <a:extLst>
                    <a:ext uri="{FF2B5EF4-FFF2-40B4-BE49-F238E27FC236}">
                      <a16:creationId xmlns:a16="http://schemas.microsoft.com/office/drawing/2014/main" id="{DBA7A0BA-DD93-4384-BF39-638B59BE4DC1}"/>
                    </a:ext>
                  </a:extLst>
                </p:cNvPr>
                <p:cNvSpPr/>
                <p:nvPr/>
              </p:nvSpPr>
              <p:spPr>
                <a:xfrm>
                  <a:off x="1355724" y="3047867"/>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39" name="TextBox 38">
                  <a:extLst>
                    <a:ext uri="{FF2B5EF4-FFF2-40B4-BE49-F238E27FC236}">
                      <a16:creationId xmlns:a16="http://schemas.microsoft.com/office/drawing/2014/main" id="{C3DD269F-D3CB-4D10-B965-33E020CD99FE}"/>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57" name="Rectangle 56">
                <a:extLst>
                  <a:ext uri="{FF2B5EF4-FFF2-40B4-BE49-F238E27FC236}">
                    <a16:creationId xmlns:a16="http://schemas.microsoft.com/office/drawing/2014/main" id="{E519D068-C525-4D3D-A0AD-0B32D8CE6C17}"/>
                  </a:ext>
                </a:extLst>
              </p:cNvPr>
              <p:cNvSpPr/>
              <p:nvPr/>
            </p:nvSpPr>
            <p:spPr>
              <a:xfrm>
                <a:off x="2387738" y="3712911"/>
                <a:ext cx="2539006" cy="523220"/>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Differentiate to myofibroblasts and proliferate</a:t>
                </a:r>
              </a:p>
            </p:txBody>
          </p:sp>
        </p:grpSp>
        <p:grpSp>
          <p:nvGrpSpPr>
            <p:cNvPr id="64" name="Group 63">
              <a:extLst>
                <a:ext uri="{FF2B5EF4-FFF2-40B4-BE49-F238E27FC236}">
                  <a16:creationId xmlns:a16="http://schemas.microsoft.com/office/drawing/2014/main" id="{7F4ADC47-77AA-45B5-B114-7BC8EDA4C253}"/>
                </a:ext>
              </a:extLst>
            </p:cNvPr>
            <p:cNvGrpSpPr/>
            <p:nvPr/>
          </p:nvGrpSpPr>
          <p:grpSpPr>
            <a:xfrm>
              <a:off x="2828160" y="4615541"/>
              <a:ext cx="2539009" cy="628254"/>
              <a:chOff x="2348053" y="4572000"/>
              <a:chExt cx="2539009" cy="628254"/>
            </a:xfrm>
          </p:grpSpPr>
          <p:grpSp>
            <p:nvGrpSpPr>
              <p:cNvPr id="43" name="Group 42">
                <a:extLst>
                  <a:ext uri="{FF2B5EF4-FFF2-40B4-BE49-F238E27FC236}">
                    <a16:creationId xmlns:a16="http://schemas.microsoft.com/office/drawing/2014/main" id="{31D271CC-5979-4017-A8F7-F9FD96D43937}"/>
                  </a:ext>
                </a:extLst>
              </p:cNvPr>
              <p:cNvGrpSpPr/>
              <p:nvPr/>
            </p:nvGrpSpPr>
            <p:grpSpPr>
              <a:xfrm>
                <a:off x="2348054" y="4572000"/>
                <a:ext cx="2539008" cy="628254"/>
                <a:chOff x="1355724" y="3047867"/>
                <a:chExt cx="2539008" cy="1693518"/>
              </a:xfrm>
            </p:grpSpPr>
            <p:sp>
              <p:nvSpPr>
                <p:cNvPr id="44" name="Rectangle 43">
                  <a:extLst>
                    <a:ext uri="{FF2B5EF4-FFF2-40B4-BE49-F238E27FC236}">
                      <a16:creationId xmlns:a16="http://schemas.microsoft.com/office/drawing/2014/main" id="{209898C6-2C48-4605-BFF9-3ABB5991F655}"/>
                    </a:ext>
                  </a:extLst>
                </p:cNvPr>
                <p:cNvSpPr/>
                <p:nvPr/>
              </p:nvSpPr>
              <p:spPr>
                <a:xfrm>
                  <a:off x="1355724" y="3047867"/>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45" name="TextBox 44">
                  <a:extLst>
                    <a:ext uri="{FF2B5EF4-FFF2-40B4-BE49-F238E27FC236}">
                      <a16:creationId xmlns:a16="http://schemas.microsoft.com/office/drawing/2014/main" id="{A8B389D7-CBD9-455A-8F0D-A986FBFB4BBD}"/>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58" name="Rectangle 57">
                <a:extLst>
                  <a:ext uri="{FF2B5EF4-FFF2-40B4-BE49-F238E27FC236}">
                    <a16:creationId xmlns:a16="http://schemas.microsoft.com/office/drawing/2014/main" id="{7A357534-95FA-42B3-BD7F-C1C39DAB3F3D}"/>
                  </a:ext>
                </a:extLst>
              </p:cNvPr>
              <p:cNvSpPr/>
              <p:nvPr/>
            </p:nvSpPr>
            <p:spPr>
              <a:xfrm>
                <a:off x="2348053" y="4624517"/>
                <a:ext cx="2539007" cy="523220"/>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Synthesis and accumulation of extracellular matrix</a:t>
                </a:r>
              </a:p>
            </p:txBody>
          </p:sp>
        </p:grpSp>
        <p:grpSp>
          <p:nvGrpSpPr>
            <p:cNvPr id="65" name="Group 64">
              <a:extLst>
                <a:ext uri="{FF2B5EF4-FFF2-40B4-BE49-F238E27FC236}">
                  <a16:creationId xmlns:a16="http://schemas.microsoft.com/office/drawing/2014/main" id="{78471795-C2BF-4B00-B62E-84778C80A893}"/>
                </a:ext>
              </a:extLst>
            </p:cNvPr>
            <p:cNvGrpSpPr/>
            <p:nvPr/>
          </p:nvGrpSpPr>
          <p:grpSpPr>
            <a:xfrm>
              <a:off x="2828160" y="5609619"/>
              <a:ext cx="2539008" cy="480677"/>
              <a:chOff x="2307190" y="5638800"/>
              <a:chExt cx="2539008" cy="480677"/>
            </a:xfrm>
          </p:grpSpPr>
          <p:grpSp>
            <p:nvGrpSpPr>
              <p:cNvPr id="46" name="Group 45">
                <a:extLst>
                  <a:ext uri="{FF2B5EF4-FFF2-40B4-BE49-F238E27FC236}">
                    <a16:creationId xmlns:a16="http://schemas.microsoft.com/office/drawing/2014/main" id="{C2E64994-87F8-498E-B712-969B2FCADFB6}"/>
                  </a:ext>
                </a:extLst>
              </p:cNvPr>
              <p:cNvGrpSpPr/>
              <p:nvPr/>
            </p:nvGrpSpPr>
            <p:grpSpPr>
              <a:xfrm>
                <a:off x="2307190" y="5638800"/>
                <a:ext cx="2539008" cy="480677"/>
                <a:chOff x="1355724" y="1354349"/>
                <a:chExt cx="2539008" cy="1693518"/>
              </a:xfrm>
            </p:grpSpPr>
            <p:sp>
              <p:nvSpPr>
                <p:cNvPr id="47" name="Rectangle 46">
                  <a:extLst>
                    <a:ext uri="{FF2B5EF4-FFF2-40B4-BE49-F238E27FC236}">
                      <a16:creationId xmlns:a16="http://schemas.microsoft.com/office/drawing/2014/main" id="{C6AF8D2A-9813-4B37-81B9-A1D4F4192C8E}"/>
                    </a:ext>
                  </a:extLst>
                </p:cNvPr>
                <p:cNvSpPr/>
                <p:nvPr/>
              </p:nvSpPr>
              <p:spPr>
                <a:xfrm>
                  <a:off x="1355724" y="1354349"/>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48" name="TextBox 47">
                  <a:extLst>
                    <a:ext uri="{FF2B5EF4-FFF2-40B4-BE49-F238E27FC236}">
                      <a16:creationId xmlns:a16="http://schemas.microsoft.com/office/drawing/2014/main" id="{68220ABE-9EEB-4F51-B4D4-B04CA4179F57}"/>
                    </a:ext>
                  </a:extLst>
                </p:cNvPr>
                <p:cNvSpPr txBox="1"/>
                <p:nvPr/>
              </p:nvSpPr>
              <p:spPr>
                <a:xfrm>
                  <a:off x="1761966" y="1354349"/>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59" name="Rectangle 58">
                <a:extLst>
                  <a:ext uri="{FF2B5EF4-FFF2-40B4-BE49-F238E27FC236}">
                    <a16:creationId xmlns:a16="http://schemas.microsoft.com/office/drawing/2014/main" id="{9117B306-4220-45E6-B431-BDD5416FC923}"/>
                  </a:ext>
                </a:extLst>
              </p:cNvPr>
              <p:cNvSpPr/>
              <p:nvPr/>
            </p:nvSpPr>
            <p:spPr>
              <a:xfrm>
                <a:off x="2307191" y="5725250"/>
                <a:ext cx="2539007" cy="307777"/>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Fibrosis</a:t>
                </a:r>
              </a:p>
            </p:txBody>
          </p:sp>
        </p:grpSp>
        <p:sp>
          <p:nvSpPr>
            <p:cNvPr id="68" name="Down Arrow 9">
              <a:extLst>
                <a:ext uri="{FF2B5EF4-FFF2-40B4-BE49-F238E27FC236}">
                  <a16:creationId xmlns:a16="http://schemas.microsoft.com/office/drawing/2014/main" id="{A050C233-1FAD-4FFD-A59F-27E39125E1A9}"/>
                </a:ext>
              </a:extLst>
            </p:cNvPr>
            <p:cNvSpPr/>
            <p:nvPr/>
          </p:nvSpPr>
          <p:spPr>
            <a:xfrm>
              <a:off x="3532439" y="2157441"/>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 name="Down Arrow 9">
              <a:extLst>
                <a:ext uri="{FF2B5EF4-FFF2-40B4-BE49-F238E27FC236}">
                  <a16:creationId xmlns:a16="http://schemas.microsoft.com/office/drawing/2014/main" id="{4EC58FCD-15FA-4583-BD51-5D84E962903A}"/>
                </a:ext>
              </a:extLst>
            </p:cNvPr>
            <p:cNvSpPr/>
            <p:nvPr/>
          </p:nvSpPr>
          <p:spPr>
            <a:xfrm>
              <a:off x="3532439" y="3332199"/>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0" name="Down Arrow 9">
              <a:extLst>
                <a:ext uri="{FF2B5EF4-FFF2-40B4-BE49-F238E27FC236}">
                  <a16:creationId xmlns:a16="http://schemas.microsoft.com/office/drawing/2014/main" id="{EA139398-36AA-4C83-A5D4-8446A801CB75}"/>
                </a:ext>
              </a:extLst>
            </p:cNvPr>
            <p:cNvSpPr/>
            <p:nvPr/>
          </p:nvSpPr>
          <p:spPr>
            <a:xfrm>
              <a:off x="3532439" y="4326279"/>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1" name="Down Arrow 9">
              <a:extLst>
                <a:ext uri="{FF2B5EF4-FFF2-40B4-BE49-F238E27FC236}">
                  <a16:creationId xmlns:a16="http://schemas.microsoft.com/office/drawing/2014/main" id="{C15384DD-3231-4232-8562-0A10D4E7F73F}"/>
                </a:ext>
              </a:extLst>
            </p:cNvPr>
            <p:cNvSpPr/>
            <p:nvPr/>
          </p:nvSpPr>
          <p:spPr>
            <a:xfrm>
              <a:off x="3532439" y="5320359"/>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77" name="Group 76">
              <a:extLst>
                <a:ext uri="{FF2B5EF4-FFF2-40B4-BE49-F238E27FC236}">
                  <a16:creationId xmlns:a16="http://schemas.microsoft.com/office/drawing/2014/main" id="{C559F728-3848-4948-BB3F-B59B547F8B6E}"/>
                </a:ext>
              </a:extLst>
            </p:cNvPr>
            <p:cNvGrpSpPr/>
            <p:nvPr/>
          </p:nvGrpSpPr>
          <p:grpSpPr>
            <a:xfrm>
              <a:off x="457200" y="1421033"/>
              <a:ext cx="2252945" cy="2252945"/>
              <a:chOff x="1238612" y="1263842"/>
              <a:chExt cx="2252945" cy="2252945"/>
            </a:xfrm>
          </p:grpSpPr>
          <p:grpSp>
            <p:nvGrpSpPr>
              <p:cNvPr id="23" name="Group 22">
                <a:extLst>
                  <a:ext uri="{FF2B5EF4-FFF2-40B4-BE49-F238E27FC236}">
                    <a16:creationId xmlns:a16="http://schemas.microsoft.com/office/drawing/2014/main" id="{26484FAC-D4FC-4079-B074-1CFE0AE12AF8}"/>
                  </a:ext>
                </a:extLst>
              </p:cNvPr>
              <p:cNvGrpSpPr/>
              <p:nvPr/>
            </p:nvGrpSpPr>
            <p:grpSpPr>
              <a:xfrm>
                <a:off x="1238612" y="1263842"/>
                <a:ext cx="2252945" cy="2252945"/>
                <a:chOff x="1587" y="677280"/>
                <a:chExt cx="1692671" cy="1692671"/>
              </a:xfrm>
            </p:grpSpPr>
            <p:sp>
              <p:nvSpPr>
                <p:cNvPr id="24" name="Oval 23">
                  <a:extLst>
                    <a:ext uri="{FF2B5EF4-FFF2-40B4-BE49-F238E27FC236}">
                      <a16:creationId xmlns:a16="http://schemas.microsoft.com/office/drawing/2014/main" id="{B0E5BCE5-4566-4AEF-995C-C07FA66BD883}"/>
                    </a:ext>
                  </a:extLst>
                </p:cNvPr>
                <p:cNvSpPr/>
                <p:nvPr/>
              </p:nvSpPr>
              <p:spPr>
                <a:xfrm>
                  <a:off x="1587" y="677280"/>
                  <a:ext cx="1692671" cy="1692671"/>
                </a:xfrm>
                <a:prstGeom prst="ellipse">
                  <a:avLst/>
                </a:prstGeom>
                <a:solidFill>
                  <a:srgbClr val="0F4DBC"/>
                </a:solidFill>
                <a:ln w="12700" cap="flat" cmpd="sng" algn="ctr">
                  <a:solidFill>
                    <a:sysClr val="window" lastClr="FFFFFF">
                      <a:hueOff val="0"/>
                      <a:satOff val="0"/>
                      <a:lumOff val="0"/>
                      <a:alphaOff val="0"/>
                    </a:sysClr>
                  </a:solidFill>
                  <a:prstDash val="solid"/>
                  <a:miter lim="800000"/>
                </a:ln>
                <a:effectLst/>
              </p:spPr>
              <p:txBody>
                <a:bodyPr/>
                <a:lstStyle/>
                <a:p>
                  <a:endParaRPr lang="en-GB"/>
                </a:p>
              </p:txBody>
            </p:sp>
            <p:sp>
              <p:nvSpPr>
                <p:cNvPr id="25" name="Oval 4">
                  <a:extLst>
                    <a:ext uri="{FF2B5EF4-FFF2-40B4-BE49-F238E27FC236}">
                      <a16:creationId xmlns:a16="http://schemas.microsoft.com/office/drawing/2014/main" id="{BE11F4EE-0FE1-4458-B6BD-6CBBEC35FD56}"/>
                    </a:ext>
                  </a:extLst>
                </p:cNvPr>
                <p:cNvSpPr txBox="1"/>
                <p:nvPr/>
              </p:nvSpPr>
              <p:spPr>
                <a:xfrm>
                  <a:off x="249473" y="925166"/>
                  <a:ext cx="1196899" cy="1196899"/>
                </a:xfrm>
                <a:prstGeom prst="rect">
                  <a:avLst/>
                </a:prstGeom>
                <a:solidFill>
                  <a:srgbClr val="0F4DBC"/>
                </a:solidFill>
                <a:ln>
                  <a:noFill/>
                </a:ln>
                <a:effectLst/>
              </p:spPr>
              <p:txBody>
                <a:bodyPr spcFirstLastPara="0" vert="horz" wrap="square" lIns="0" tIns="0" rIns="0" bIns="0"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endParaRPr kumimoji="0" lang="en-US" sz="4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9BCF5F41-BCD0-4708-BAF3-4038F529AE09}"/>
                  </a:ext>
                </a:extLst>
              </p:cNvPr>
              <p:cNvSpPr/>
              <p:nvPr/>
            </p:nvSpPr>
            <p:spPr>
              <a:xfrm>
                <a:off x="1596716" y="1974816"/>
                <a:ext cx="1536737"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rPr>
                  <a:t>Hepatic Fibrosis</a:t>
                </a:r>
              </a:p>
            </p:txBody>
          </p:sp>
        </p:grpSp>
      </p:grpSp>
      <p:grpSp>
        <p:nvGrpSpPr>
          <p:cNvPr id="91" name="Group 90">
            <a:extLst>
              <a:ext uri="{FF2B5EF4-FFF2-40B4-BE49-F238E27FC236}">
                <a16:creationId xmlns:a16="http://schemas.microsoft.com/office/drawing/2014/main" id="{BB536692-F67F-447E-A731-91C903500A68}"/>
              </a:ext>
            </a:extLst>
          </p:cNvPr>
          <p:cNvGrpSpPr/>
          <p:nvPr/>
        </p:nvGrpSpPr>
        <p:grpSpPr>
          <a:xfrm>
            <a:off x="6274375" y="1421033"/>
            <a:ext cx="5155625" cy="4651635"/>
            <a:chOff x="6045775" y="1421033"/>
            <a:chExt cx="5155625" cy="4651635"/>
          </a:xfrm>
        </p:grpSpPr>
        <p:grpSp>
          <p:nvGrpSpPr>
            <p:cNvPr id="79" name="Group 78">
              <a:extLst>
                <a:ext uri="{FF2B5EF4-FFF2-40B4-BE49-F238E27FC236}">
                  <a16:creationId xmlns:a16="http://schemas.microsoft.com/office/drawing/2014/main" id="{A4012263-DBFF-4CC6-9B7C-95945E5063BC}"/>
                </a:ext>
              </a:extLst>
            </p:cNvPr>
            <p:cNvGrpSpPr/>
            <p:nvPr/>
          </p:nvGrpSpPr>
          <p:grpSpPr>
            <a:xfrm>
              <a:off x="6045775" y="1421033"/>
              <a:ext cx="2252945" cy="2252945"/>
              <a:chOff x="6096000" y="1376433"/>
              <a:chExt cx="2252945" cy="2252945"/>
            </a:xfrm>
          </p:grpSpPr>
          <p:grpSp>
            <p:nvGrpSpPr>
              <p:cNvPr id="26" name="Group 25">
                <a:extLst>
                  <a:ext uri="{FF2B5EF4-FFF2-40B4-BE49-F238E27FC236}">
                    <a16:creationId xmlns:a16="http://schemas.microsoft.com/office/drawing/2014/main" id="{DC15C583-3781-4092-978D-AAD6C35A705A}"/>
                  </a:ext>
                </a:extLst>
              </p:cNvPr>
              <p:cNvGrpSpPr/>
              <p:nvPr/>
            </p:nvGrpSpPr>
            <p:grpSpPr>
              <a:xfrm>
                <a:off x="6096000" y="1376433"/>
                <a:ext cx="2252945" cy="2252945"/>
                <a:chOff x="4233267" y="677280"/>
                <a:chExt cx="1692671" cy="1692671"/>
              </a:xfrm>
            </p:grpSpPr>
            <p:sp>
              <p:nvSpPr>
                <p:cNvPr id="27" name="Oval 26">
                  <a:extLst>
                    <a:ext uri="{FF2B5EF4-FFF2-40B4-BE49-F238E27FC236}">
                      <a16:creationId xmlns:a16="http://schemas.microsoft.com/office/drawing/2014/main" id="{091C271C-9E02-443F-B9D5-6E461EFBF8BA}"/>
                    </a:ext>
                  </a:extLst>
                </p:cNvPr>
                <p:cNvSpPr/>
                <p:nvPr/>
              </p:nvSpPr>
              <p:spPr>
                <a:xfrm>
                  <a:off x="4233267" y="677280"/>
                  <a:ext cx="1692671" cy="1692671"/>
                </a:xfrm>
                <a:prstGeom prst="ellipse">
                  <a:avLst/>
                </a:prstGeom>
                <a:solidFill>
                  <a:srgbClr val="00A9E0"/>
                </a:solidFill>
                <a:ln w="12700" cap="flat" cmpd="sng" algn="ctr">
                  <a:solidFill>
                    <a:sysClr val="window" lastClr="FFFFFF">
                      <a:hueOff val="0"/>
                      <a:satOff val="0"/>
                      <a:lumOff val="0"/>
                      <a:alphaOff val="0"/>
                    </a:sysClr>
                  </a:solidFill>
                  <a:prstDash val="solid"/>
                  <a:miter lim="800000"/>
                </a:ln>
                <a:effectLst/>
              </p:spPr>
              <p:txBody>
                <a:bodyPr/>
                <a:lstStyle/>
                <a:p>
                  <a:endParaRPr lang="en-GB"/>
                </a:p>
              </p:txBody>
            </p:sp>
            <p:sp>
              <p:nvSpPr>
                <p:cNvPr id="28" name="Oval 6">
                  <a:extLst>
                    <a:ext uri="{FF2B5EF4-FFF2-40B4-BE49-F238E27FC236}">
                      <a16:creationId xmlns:a16="http://schemas.microsoft.com/office/drawing/2014/main" id="{BF45BC95-EBB5-4ADC-BF0B-07CD901A5479}"/>
                    </a:ext>
                  </a:extLst>
                </p:cNvPr>
                <p:cNvSpPr txBox="1"/>
                <p:nvPr/>
              </p:nvSpPr>
              <p:spPr>
                <a:xfrm>
                  <a:off x="4481153" y="925166"/>
                  <a:ext cx="1196899" cy="1196899"/>
                </a:xfrm>
                <a:prstGeom prst="rect">
                  <a:avLst/>
                </a:prstGeom>
                <a:solidFill>
                  <a:srgbClr val="00A9E0"/>
                </a:solidFill>
                <a:ln>
                  <a:noFill/>
                </a:ln>
                <a:effectLst/>
              </p:spPr>
              <p:txBody>
                <a:bodyPr spcFirstLastPara="0" vert="horz" wrap="square" lIns="0" tIns="0" rIns="0" bIns="0"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endParaRPr kumimoji="0" lang="en-US" sz="4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0" name="Rectangle 29">
                <a:extLst>
                  <a:ext uri="{FF2B5EF4-FFF2-40B4-BE49-F238E27FC236}">
                    <a16:creationId xmlns:a16="http://schemas.microsoft.com/office/drawing/2014/main" id="{843CF7F8-C64A-4A3C-A59F-2167E4E8A716}"/>
                  </a:ext>
                </a:extLst>
              </p:cNvPr>
              <p:cNvSpPr/>
              <p:nvPr/>
            </p:nvSpPr>
            <p:spPr>
              <a:xfrm>
                <a:off x="6156090" y="2087407"/>
                <a:ext cx="2132765"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rPr>
                  <a:t>Regenerating Liver Cells</a:t>
                </a:r>
              </a:p>
            </p:txBody>
          </p:sp>
        </p:grpSp>
        <p:grpSp>
          <p:nvGrpSpPr>
            <p:cNvPr id="82" name="Group 81">
              <a:extLst>
                <a:ext uri="{FF2B5EF4-FFF2-40B4-BE49-F238E27FC236}">
                  <a16:creationId xmlns:a16="http://schemas.microsoft.com/office/drawing/2014/main" id="{DD0F2E50-8EDD-4EDB-B700-A3B9848D795A}"/>
                </a:ext>
              </a:extLst>
            </p:cNvPr>
            <p:cNvGrpSpPr/>
            <p:nvPr/>
          </p:nvGrpSpPr>
          <p:grpSpPr>
            <a:xfrm>
              <a:off x="8385579" y="1600200"/>
              <a:ext cx="2815821" cy="808932"/>
              <a:chOff x="8826509" y="1650069"/>
              <a:chExt cx="2815821" cy="808932"/>
            </a:xfrm>
          </p:grpSpPr>
          <p:grpSp>
            <p:nvGrpSpPr>
              <p:cNvPr id="40" name="Group 39">
                <a:extLst>
                  <a:ext uri="{FF2B5EF4-FFF2-40B4-BE49-F238E27FC236}">
                    <a16:creationId xmlns:a16="http://schemas.microsoft.com/office/drawing/2014/main" id="{C63BCDB7-26B8-4D17-898E-D29BE9E10930}"/>
                  </a:ext>
                </a:extLst>
              </p:cNvPr>
              <p:cNvGrpSpPr/>
              <p:nvPr/>
            </p:nvGrpSpPr>
            <p:grpSpPr>
              <a:xfrm>
                <a:off x="8826509" y="1650069"/>
                <a:ext cx="2815821" cy="808932"/>
                <a:chOff x="1355724" y="3047867"/>
                <a:chExt cx="2539008" cy="1693518"/>
              </a:xfrm>
            </p:grpSpPr>
            <p:sp>
              <p:nvSpPr>
                <p:cNvPr id="41" name="Rectangle 40">
                  <a:extLst>
                    <a:ext uri="{FF2B5EF4-FFF2-40B4-BE49-F238E27FC236}">
                      <a16:creationId xmlns:a16="http://schemas.microsoft.com/office/drawing/2014/main" id="{6F32AC84-888D-45B5-9A82-14929241783C}"/>
                    </a:ext>
                  </a:extLst>
                </p:cNvPr>
                <p:cNvSpPr/>
                <p:nvPr/>
              </p:nvSpPr>
              <p:spPr>
                <a:xfrm>
                  <a:off x="1355724" y="3047867"/>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42" name="TextBox 41">
                  <a:extLst>
                    <a:ext uri="{FF2B5EF4-FFF2-40B4-BE49-F238E27FC236}">
                      <a16:creationId xmlns:a16="http://schemas.microsoft.com/office/drawing/2014/main" id="{6A254B64-08FA-4E9D-8482-8E5886126E1D}"/>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60" name="Rectangle 59">
                <a:extLst>
                  <a:ext uri="{FF2B5EF4-FFF2-40B4-BE49-F238E27FC236}">
                    <a16:creationId xmlns:a16="http://schemas.microsoft.com/office/drawing/2014/main" id="{EE4952E8-F085-4A08-B435-259B1F5EE4D1}"/>
                  </a:ext>
                </a:extLst>
              </p:cNvPr>
              <p:cNvSpPr/>
              <p:nvPr/>
            </p:nvSpPr>
            <p:spPr>
              <a:xfrm>
                <a:off x="8964916" y="1685203"/>
                <a:ext cx="2539007" cy="738664"/>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Cytokines – Epithelial growth factor– hepatocyte growth factor--Tumor necrosis factor</a:t>
                </a:r>
              </a:p>
            </p:txBody>
          </p:sp>
        </p:grpSp>
        <p:grpSp>
          <p:nvGrpSpPr>
            <p:cNvPr id="81" name="Group 80">
              <a:extLst>
                <a:ext uri="{FF2B5EF4-FFF2-40B4-BE49-F238E27FC236}">
                  <a16:creationId xmlns:a16="http://schemas.microsoft.com/office/drawing/2014/main" id="{A9F246B3-5920-4377-A35E-6CDBD1C53F88}"/>
                </a:ext>
              </a:extLst>
            </p:cNvPr>
            <p:cNvGrpSpPr/>
            <p:nvPr/>
          </p:nvGrpSpPr>
          <p:grpSpPr>
            <a:xfrm>
              <a:off x="8385580" y="2909738"/>
              <a:ext cx="2815819" cy="628254"/>
              <a:chOff x="8826509" y="3425953"/>
              <a:chExt cx="2815819" cy="628254"/>
            </a:xfrm>
          </p:grpSpPr>
          <p:grpSp>
            <p:nvGrpSpPr>
              <p:cNvPr id="49" name="Group 48">
                <a:extLst>
                  <a:ext uri="{FF2B5EF4-FFF2-40B4-BE49-F238E27FC236}">
                    <a16:creationId xmlns:a16="http://schemas.microsoft.com/office/drawing/2014/main" id="{2BDAD355-BBDA-4284-80C5-E488C9806E75}"/>
                  </a:ext>
                </a:extLst>
              </p:cNvPr>
              <p:cNvGrpSpPr/>
              <p:nvPr/>
            </p:nvGrpSpPr>
            <p:grpSpPr>
              <a:xfrm>
                <a:off x="8826509" y="3425953"/>
                <a:ext cx="2815819" cy="628254"/>
                <a:chOff x="1355725" y="3047867"/>
                <a:chExt cx="2539007" cy="1693518"/>
              </a:xfrm>
            </p:grpSpPr>
            <p:sp>
              <p:nvSpPr>
                <p:cNvPr id="50" name="Rectangle 49">
                  <a:extLst>
                    <a:ext uri="{FF2B5EF4-FFF2-40B4-BE49-F238E27FC236}">
                      <a16:creationId xmlns:a16="http://schemas.microsoft.com/office/drawing/2014/main" id="{A1C96130-B3A0-405A-9326-3D6B26C7324E}"/>
                    </a:ext>
                  </a:extLst>
                </p:cNvPr>
                <p:cNvSpPr/>
                <p:nvPr/>
              </p:nvSpPr>
              <p:spPr>
                <a:xfrm>
                  <a:off x="1355725" y="3047867"/>
                  <a:ext cx="2539006"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51" name="TextBox 50">
                  <a:extLst>
                    <a:ext uri="{FF2B5EF4-FFF2-40B4-BE49-F238E27FC236}">
                      <a16:creationId xmlns:a16="http://schemas.microsoft.com/office/drawing/2014/main" id="{4197CC77-0709-4B02-89F9-220BFA112CB4}"/>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61" name="Rectangle 60">
                <a:extLst>
                  <a:ext uri="{FF2B5EF4-FFF2-40B4-BE49-F238E27FC236}">
                    <a16:creationId xmlns:a16="http://schemas.microsoft.com/office/drawing/2014/main" id="{E1E5C85D-53A0-411A-8B1F-B32CFA0E6FD5}"/>
                  </a:ext>
                </a:extLst>
              </p:cNvPr>
              <p:cNvSpPr/>
              <p:nvPr/>
            </p:nvSpPr>
            <p:spPr>
              <a:xfrm>
                <a:off x="8964915" y="3478470"/>
                <a:ext cx="2539007" cy="523220"/>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Hepatocellular Hyperplasia   and  Angiogenesis</a:t>
                </a:r>
              </a:p>
            </p:txBody>
          </p:sp>
        </p:grpSp>
        <p:grpSp>
          <p:nvGrpSpPr>
            <p:cNvPr id="80" name="Group 79">
              <a:extLst>
                <a:ext uri="{FF2B5EF4-FFF2-40B4-BE49-F238E27FC236}">
                  <a16:creationId xmlns:a16="http://schemas.microsoft.com/office/drawing/2014/main" id="{32495A74-234B-431F-8546-F1CED739B57C}"/>
                </a:ext>
              </a:extLst>
            </p:cNvPr>
            <p:cNvGrpSpPr/>
            <p:nvPr/>
          </p:nvGrpSpPr>
          <p:grpSpPr>
            <a:xfrm>
              <a:off x="8385580" y="4038600"/>
              <a:ext cx="2815818" cy="523220"/>
              <a:chOff x="8826508" y="4766798"/>
              <a:chExt cx="2815818" cy="523220"/>
            </a:xfrm>
          </p:grpSpPr>
          <p:grpSp>
            <p:nvGrpSpPr>
              <p:cNvPr id="52" name="Group 51">
                <a:extLst>
                  <a:ext uri="{FF2B5EF4-FFF2-40B4-BE49-F238E27FC236}">
                    <a16:creationId xmlns:a16="http://schemas.microsoft.com/office/drawing/2014/main" id="{B36C1634-EEDB-42C3-B7BD-E788FD9E8F24}"/>
                  </a:ext>
                </a:extLst>
              </p:cNvPr>
              <p:cNvGrpSpPr/>
              <p:nvPr/>
            </p:nvGrpSpPr>
            <p:grpSpPr>
              <a:xfrm>
                <a:off x="8826508" y="4766798"/>
                <a:ext cx="2815818" cy="523220"/>
                <a:chOff x="1355724" y="3047867"/>
                <a:chExt cx="2539008" cy="1693518"/>
              </a:xfrm>
            </p:grpSpPr>
            <p:sp>
              <p:nvSpPr>
                <p:cNvPr id="53" name="Rectangle 52">
                  <a:extLst>
                    <a:ext uri="{FF2B5EF4-FFF2-40B4-BE49-F238E27FC236}">
                      <a16:creationId xmlns:a16="http://schemas.microsoft.com/office/drawing/2014/main" id="{21761D16-47D1-44A0-BF6D-E6D407202817}"/>
                    </a:ext>
                  </a:extLst>
                </p:cNvPr>
                <p:cNvSpPr/>
                <p:nvPr/>
              </p:nvSpPr>
              <p:spPr>
                <a:xfrm>
                  <a:off x="1355724" y="3047867"/>
                  <a:ext cx="2539007" cy="1693518"/>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p:spPr>
              <p:txBody>
                <a:bodyPr/>
                <a:lstStyle/>
                <a:p>
                  <a:endParaRPr lang="en-GB"/>
                </a:p>
              </p:txBody>
            </p:sp>
            <p:sp>
              <p:nvSpPr>
                <p:cNvPr id="54" name="TextBox 53">
                  <a:extLst>
                    <a:ext uri="{FF2B5EF4-FFF2-40B4-BE49-F238E27FC236}">
                      <a16:creationId xmlns:a16="http://schemas.microsoft.com/office/drawing/2014/main" id="{5476A8C9-1764-4474-973B-947557DC8993}"/>
                    </a:ext>
                  </a:extLst>
                </p:cNvPr>
                <p:cNvSpPr txBox="1"/>
                <p:nvPr/>
              </p:nvSpPr>
              <p:spPr>
                <a:xfrm>
                  <a:off x="1761966" y="3047867"/>
                  <a:ext cx="2132766" cy="1693518"/>
                </a:xfrm>
                <a:prstGeom prst="rect">
                  <a:avLst/>
                </a:prstGeom>
                <a:noFill/>
                <a:ln>
                  <a:noFill/>
                </a:ln>
                <a:effectLst/>
              </p:spPr>
              <p:txBody>
                <a:bodyPr spcFirstLastPara="0" vert="horz" wrap="square" lIns="0" tIns="419608" rIns="419608" bIns="419608" numCol="1" spcCol="1270" anchor="ctr" anchorCtr="0">
                  <a:noAutofit/>
                </a:bodyPr>
                <a:lstStyle/>
                <a:p>
                  <a:pPr marL="0" marR="0" lvl="0" indent="0" defTabSz="2622550" eaLnBrk="1" fontAlgn="auto" latinLnBrk="0" hangingPunct="1">
                    <a:lnSpc>
                      <a:spcPct val="90000"/>
                    </a:lnSpc>
                    <a:spcBef>
                      <a:spcPct val="0"/>
                    </a:spcBef>
                    <a:spcAft>
                      <a:spcPct val="35000"/>
                    </a:spcAft>
                    <a:buClrTx/>
                    <a:buSzTx/>
                    <a:buFontTx/>
                    <a:buNone/>
                    <a:tabLst/>
                    <a:defRPr/>
                  </a:pPr>
                  <a:endParaRPr kumimoji="0" lang="en-US" sz="59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62" name="Rectangle 61">
                <a:extLst>
                  <a:ext uri="{FF2B5EF4-FFF2-40B4-BE49-F238E27FC236}">
                    <a16:creationId xmlns:a16="http://schemas.microsoft.com/office/drawing/2014/main" id="{CFECAA6D-D454-4BFB-BBFB-751D96414523}"/>
                  </a:ext>
                </a:extLst>
              </p:cNvPr>
              <p:cNvSpPr/>
              <p:nvPr/>
            </p:nvSpPr>
            <p:spPr>
              <a:xfrm>
                <a:off x="8964914" y="4874520"/>
                <a:ext cx="2539007" cy="307777"/>
              </a:xfrm>
              <a:prstGeom prst="rect">
                <a:avLst/>
              </a:prstGeom>
            </p:spPr>
            <p:txBody>
              <a:bodyPr wrap="square">
                <a:spAutoFit/>
              </a:bodyPr>
              <a:lstStyle/>
              <a:p>
                <a:pPr algn="ctr"/>
                <a:r>
                  <a:rPr lang="en-US" sz="1400" dirty="0">
                    <a:solidFill>
                      <a:srgbClr val="283E36"/>
                    </a:solidFill>
                    <a:latin typeface="SwissReSans Light" panose="020B0504020202020204" pitchFamily="34" charset="0"/>
                  </a:rPr>
                  <a:t>Regenerating Nodules</a:t>
                </a:r>
              </a:p>
            </p:txBody>
          </p:sp>
        </p:grpSp>
        <p:sp>
          <p:nvSpPr>
            <p:cNvPr id="83" name="Down Arrow 9">
              <a:extLst>
                <a:ext uri="{FF2B5EF4-FFF2-40B4-BE49-F238E27FC236}">
                  <a16:creationId xmlns:a16="http://schemas.microsoft.com/office/drawing/2014/main" id="{E6E842A2-E30C-40B0-8EE3-B061931EC0BE}"/>
                </a:ext>
              </a:extLst>
            </p:cNvPr>
            <p:cNvSpPr/>
            <p:nvPr/>
          </p:nvSpPr>
          <p:spPr>
            <a:xfrm>
              <a:off x="9228264" y="2553086"/>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4" name="Down Arrow 9">
              <a:extLst>
                <a:ext uri="{FF2B5EF4-FFF2-40B4-BE49-F238E27FC236}">
                  <a16:creationId xmlns:a16="http://schemas.microsoft.com/office/drawing/2014/main" id="{0A825F48-0663-4BD4-9234-9AC9735E33BD}"/>
                </a:ext>
              </a:extLst>
            </p:cNvPr>
            <p:cNvSpPr/>
            <p:nvPr/>
          </p:nvSpPr>
          <p:spPr>
            <a:xfrm>
              <a:off x="9228264" y="3681946"/>
              <a:ext cx="1130451" cy="212698"/>
            </a:xfrm>
            <a:prstGeom prst="downArrow">
              <a:avLst>
                <a:gd name="adj1" fmla="val 63125"/>
                <a:gd name="adj2" fmla="val 63246"/>
              </a:avLst>
            </a:prstGeom>
            <a:solidFill>
              <a:srgbClr val="99CC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88" name="Group 87">
              <a:extLst>
                <a:ext uri="{FF2B5EF4-FFF2-40B4-BE49-F238E27FC236}">
                  <a16:creationId xmlns:a16="http://schemas.microsoft.com/office/drawing/2014/main" id="{953031D1-D96D-4F20-A504-722D198B68AF}"/>
                </a:ext>
              </a:extLst>
            </p:cNvPr>
            <p:cNvGrpSpPr/>
            <p:nvPr/>
          </p:nvGrpSpPr>
          <p:grpSpPr>
            <a:xfrm>
              <a:off x="6096000" y="4929668"/>
              <a:ext cx="5105397" cy="1143000"/>
              <a:chOff x="6375711" y="4929668"/>
              <a:chExt cx="4825686" cy="1143000"/>
            </a:xfrm>
          </p:grpSpPr>
          <p:sp>
            <p:nvSpPr>
              <p:cNvPr id="87" name="Rectangle: Rounded Corners 86">
                <a:extLst>
                  <a:ext uri="{FF2B5EF4-FFF2-40B4-BE49-F238E27FC236}">
                    <a16:creationId xmlns:a16="http://schemas.microsoft.com/office/drawing/2014/main" id="{0E11F915-0F96-4163-B2B1-52C815B0A982}"/>
                  </a:ext>
                </a:extLst>
              </p:cNvPr>
              <p:cNvSpPr/>
              <p:nvPr/>
            </p:nvSpPr>
            <p:spPr>
              <a:xfrm>
                <a:off x="6375711" y="4929668"/>
                <a:ext cx="4825686" cy="1143000"/>
              </a:xfrm>
              <a:prstGeom prst="roundRect">
                <a:avLst>
                  <a:gd name="adj" fmla="val 8334"/>
                </a:avLst>
              </a:prstGeom>
              <a:solidFill>
                <a:schemeClr val="tx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86" name="Rectangle 85">
                <a:extLst>
                  <a:ext uri="{FF2B5EF4-FFF2-40B4-BE49-F238E27FC236}">
                    <a16:creationId xmlns:a16="http://schemas.microsoft.com/office/drawing/2014/main" id="{D04B1349-E029-4C0A-B4E0-3F1CF47D74C1}"/>
                  </a:ext>
                </a:extLst>
              </p:cNvPr>
              <p:cNvSpPr/>
              <p:nvPr/>
            </p:nvSpPr>
            <p:spPr>
              <a:xfrm>
                <a:off x="6375711" y="4962559"/>
                <a:ext cx="4825686" cy="1077218"/>
              </a:xfrm>
              <a:prstGeom prst="rect">
                <a:avLst/>
              </a:prstGeom>
            </p:spPr>
            <p:txBody>
              <a:bodyPr wrap="square">
                <a:spAutoFit/>
              </a:bodyPr>
              <a:lstStyle/>
              <a:p>
                <a:pPr algn="ctr"/>
                <a:r>
                  <a:rPr lang="en-US" sz="1600" dirty="0">
                    <a:solidFill>
                      <a:schemeClr val="bg1"/>
                    </a:solidFill>
                    <a:latin typeface="SwissReSans Light" panose="020B0504020202020204" pitchFamily="34" charset="0"/>
                  </a:rPr>
                  <a:t>Venous drainage cannot accommodate the </a:t>
                </a:r>
              </a:p>
              <a:p>
                <a:pPr algn="ctr"/>
                <a:r>
                  <a:rPr lang="en-US" sz="1600" dirty="0">
                    <a:solidFill>
                      <a:schemeClr val="bg1"/>
                    </a:solidFill>
                    <a:latin typeface="SwissReSans Light" panose="020B0504020202020204" pitchFamily="34" charset="0"/>
                  </a:rPr>
                  <a:t>additional blood volume and the regenerating nodules compress hepatic venules all causing portal vein pressure to increase </a:t>
                </a:r>
              </a:p>
            </p:txBody>
          </p:sp>
        </p:grpSp>
      </p:grpSp>
      <p:cxnSp>
        <p:nvCxnSpPr>
          <p:cNvPr id="89" name="Straight Connector 88">
            <a:extLst>
              <a:ext uri="{FF2B5EF4-FFF2-40B4-BE49-F238E27FC236}">
                <a16:creationId xmlns:a16="http://schemas.microsoft.com/office/drawing/2014/main" id="{72C63060-F67A-4EEF-BA7F-6E855C21EA33}"/>
              </a:ext>
            </a:extLst>
          </p:cNvPr>
          <p:cNvCxnSpPr/>
          <p:nvPr/>
        </p:nvCxnSpPr>
        <p:spPr>
          <a:xfrm flipV="1">
            <a:off x="5943600" y="1563614"/>
            <a:ext cx="0" cy="4430467"/>
          </a:xfrm>
          <a:prstGeom prst="line">
            <a:avLst/>
          </a:prstGeom>
          <a:noFill/>
          <a:ln w="19050" cap="flat" cmpd="sng" algn="ctr">
            <a:solidFill>
              <a:srgbClr val="002060"/>
            </a:solidFill>
            <a:prstDash val="sysDot"/>
            <a:headEnd type="diamond"/>
            <a:tailEnd type="diamond"/>
          </a:ln>
          <a:effectLst/>
        </p:spPr>
      </p:cxnSp>
      <p:sp>
        <p:nvSpPr>
          <p:cNvPr id="73" name="Slide Number Placeholder 4">
            <a:extLst>
              <a:ext uri="{FF2B5EF4-FFF2-40B4-BE49-F238E27FC236}">
                <a16:creationId xmlns:a16="http://schemas.microsoft.com/office/drawing/2014/main" id="{88DF6678-99EF-49D8-A313-6B3F3BC2C746}"/>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14</a:t>
            </a:fld>
            <a:endParaRPr lang="en-GB" dirty="0"/>
          </a:p>
        </p:txBody>
      </p:sp>
    </p:spTree>
    <p:extLst>
      <p:ext uri="{BB962C8B-B14F-4D97-AF65-F5344CB8AC3E}">
        <p14:creationId xmlns:p14="http://schemas.microsoft.com/office/powerpoint/2010/main" val="21416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upRight)">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tretch>
            <a:fillRect/>
          </a:stretch>
        </p:blipFill>
        <p:spPr>
          <a:xfrm>
            <a:off x="1418330" y="1295400"/>
            <a:ext cx="9355341" cy="4941878"/>
          </a:xfrm>
          <a:prstGeom prst="rect">
            <a:avLst/>
          </a:prstGeom>
        </p:spPr>
      </p:pic>
      <p:sp>
        <p:nvSpPr>
          <p:cNvPr id="4" name="Subtitle 3">
            <a:extLst>
              <a:ext uri="{FF2B5EF4-FFF2-40B4-BE49-F238E27FC236}">
                <a16:creationId xmlns:a16="http://schemas.microsoft.com/office/drawing/2014/main" id="{15181F98-07FB-411A-8333-9195672B825E}"/>
              </a:ext>
            </a:extLst>
          </p:cNvPr>
          <p:cNvSpPr txBox="1">
            <a:spLocks/>
          </p:cNvSpPr>
          <p:nvPr/>
        </p:nvSpPr>
        <p:spPr bwMode="black">
          <a:xfrm>
            <a:off x="-1" y="0"/>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prstClr val="white"/>
                </a:solidFill>
                <a:latin typeface="SwissReSans Light" panose="020B0504020202020204" pitchFamily="34" charset="0"/>
              </a:rPr>
              <a:t>Histology of Liver Cirrhosis</a:t>
            </a:r>
            <a:endParaRPr kumimoji="0" lang="en-US" sz="2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Slide Number Placeholder 4">
            <a:extLst>
              <a:ext uri="{FF2B5EF4-FFF2-40B4-BE49-F238E27FC236}">
                <a16:creationId xmlns:a16="http://schemas.microsoft.com/office/drawing/2014/main" id="{94AF364A-E834-45BC-A39C-18D1346CA186}"/>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15</a:t>
            </a:fld>
            <a:endParaRPr lang="en-GB" dirty="0"/>
          </a:p>
        </p:txBody>
      </p:sp>
    </p:spTree>
    <p:extLst>
      <p:ext uri="{BB962C8B-B14F-4D97-AF65-F5344CB8AC3E}">
        <p14:creationId xmlns:p14="http://schemas.microsoft.com/office/powerpoint/2010/main" val="218613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411484" y="152399"/>
            <a:ext cx="7628116" cy="6304209"/>
          </a:xfrm>
        </p:spPr>
      </p:pic>
      <p:sp>
        <p:nvSpPr>
          <p:cNvPr id="6" name="Subtitle 3">
            <a:extLst>
              <a:ext uri="{FF2B5EF4-FFF2-40B4-BE49-F238E27FC236}">
                <a16:creationId xmlns:a16="http://schemas.microsoft.com/office/drawing/2014/main" id="{458F9D46-CD0A-4608-BD37-FEABFB964764}"/>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7" name="Title 1">
            <a:extLst>
              <a:ext uri="{FF2B5EF4-FFF2-40B4-BE49-F238E27FC236}">
                <a16:creationId xmlns:a16="http://schemas.microsoft.com/office/drawing/2014/main" id="{268B603B-9FAD-4C21-8FF1-AD3DEDFAF9B2}"/>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Gold Standard</a:t>
            </a:r>
          </a:p>
        </p:txBody>
      </p:sp>
      <p:pic>
        <p:nvPicPr>
          <p:cNvPr id="8" name="Picture 7">
            <a:extLst>
              <a:ext uri="{FF2B5EF4-FFF2-40B4-BE49-F238E27FC236}">
                <a16:creationId xmlns:a16="http://schemas.microsoft.com/office/drawing/2014/main" id="{ABC467C2-CFA2-4E12-8464-105ADF2CA4C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4" name="Text Placeholder 3"/>
          <p:cNvSpPr>
            <a:spLocks noGrp="1"/>
          </p:cNvSpPr>
          <p:nvPr>
            <p:ph type="body" sz="half" idx="2"/>
          </p:nvPr>
        </p:nvSpPr>
        <p:spPr>
          <a:xfrm>
            <a:off x="477659" y="2112656"/>
            <a:ext cx="3324225" cy="3144252"/>
          </a:xfrm>
        </p:spPr>
        <p:txBody>
          <a:bodyPr>
            <a:normAutofit/>
          </a:bodyPr>
          <a:lstStyle/>
          <a:p>
            <a:pPr algn="ctr"/>
            <a:r>
              <a:rPr lang="en-US" sz="2000" dirty="0">
                <a:solidFill>
                  <a:schemeClr val="bg1"/>
                </a:solidFill>
                <a:latin typeface="SwissReSans Light" panose="020B0504020202020204" pitchFamily="34" charset="0"/>
              </a:rPr>
              <a:t>First liver aspirate performed by German physician: Paul Ehrlich in 1883</a:t>
            </a:r>
          </a:p>
          <a:p>
            <a:pPr algn="ctr"/>
            <a:r>
              <a:rPr lang="en-US" sz="2000" dirty="0">
                <a:solidFill>
                  <a:schemeClr val="bg1"/>
                </a:solidFill>
                <a:latin typeface="SwissReSans Light" panose="020B0504020202020204" pitchFamily="34" charset="0"/>
              </a:rPr>
              <a:t>Reportedly, first liver biopsy performed percutaneously in 1920s</a:t>
            </a:r>
          </a:p>
        </p:txBody>
      </p:sp>
      <p:cxnSp>
        <p:nvCxnSpPr>
          <p:cNvPr id="10" name="Straight Connector 9">
            <a:extLst>
              <a:ext uri="{FF2B5EF4-FFF2-40B4-BE49-F238E27FC236}">
                <a16:creationId xmlns:a16="http://schemas.microsoft.com/office/drawing/2014/main" id="{B4949AF7-2F23-4FDD-9A4B-42EC6C339D6E}"/>
              </a:ext>
            </a:extLst>
          </p:cNvPr>
          <p:cNvCxnSpPr/>
          <p:nvPr/>
        </p:nvCxnSpPr>
        <p:spPr>
          <a:xfrm>
            <a:off x="609600" y="1676400"/>
            <a:ext cx="30603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01E5C1BD-0CE1-4E45-80EE-950FDB68AC10}"/>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16</a:t>
            </a:fld>
            <a:endParaRPr lang="en-GB" dirty="0"/>
          </a:p>
        </p:txBody>
      </p:sp>
    </p:spTree>
    <p:extLst>
      <p:ext uri="{BB962C8B-B14F-4D97-AF65-F5344CB8AC3E}">
        <p14:creationId xmlns:p14="http://schemas.microsoft.com/office/powerpoint/2010/main" val="115226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DADE19AD-185B-4568-AE03-D382AF27AB7F}"/>
              </a:ext>
            </a:extLst>
          </p:cNvPr>
          <p:cNvSpPr txBox="1">
            <a:spLocks/>
          </p:cNvSpPr>
          <p:nvPr/>
        </p:nvSpPr>
        <p:spPr bwMode="black">
          <a:xfrm>
            <a:off x="-1" y="0"/>
            <a:ext cx="12192001" cy="6858000"/>
          </a:xfrm>
          <a:prstGeom prst="rect">
            <a:avLst/>
          </a:prstGeom>
          <a:solidFill>
            <a:schemeClr val="accent3">
              <a:lumMod val="75000"/>
            </a:schemeClr>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2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pic>
        <p:nvPicPr>
          <p:cNvPr id="6" name="Content Placeholder 5"/>
          <p:cNvPicPr>
            <a:picLocks noGrp="1" noChangeAspect="1"/>
          </p:cNvPicPr>
          <p:nvPr>
            <p:ph idx="1"/>
          </p:nvPr>
        </p:nvPicPr>
        <p:blipFill>
          <a:blip r:embed="rId6"/>
          <a:stretch>
            <a:fillRect/>
          </a:stretch>
        </p:blipFill>
        <p:spPr>
          <a:xfrm>
            <a:off x="609600" y="1593735"/>
            <a:ext cx="3599420" cy="4678995"/>
          </a:xfrm>
          <a:prstGeom prst="rect">
            <a:avLst/>
          </a:prstGeom>
        </p:spPr>
      </p:pic>
      <p:sp>
        <p:nvSpPr>
          <p:cNvPr id="5" name="Text Placeholder 4"/>
          <p:cNvSpPr>
            <a:spLocks noGrp="1"/>
          </p:cNvSpPr>
          <p:nvPr>
            <p:ph type="body" sz="quarter" idx="15"/>
          </p:nvPr>
        </p:nvSpPr>
        <p:spPr>
          <a:xfrm>
            <a:off x="609600" y="1064998"/>
            <a:ext cx="10690696" cy="437748"/>
          </a:xfrm>
        </p:spPr>
        <p:txBody>
          <a:bodyPr/>
          <a:lstStyle/>
          <a:p>
            <a:r>
              <a:rPr lang="en-US" sz="2400" dirty="0">
                <a:solidFill>
                  <a:schemeClr val="bg1"/>
                </a:solidFill>
              </a:rPr>
              <a:t>Awarded Nobel Prize in Physiology and Medicine 1908 for work on Immunity</a:t>
            </a:r>
          </a:p>
        </p:txBody>
      </p:sp>
      <p:sp>
        <p:nvSpPr>
          <p:cNvPr id="2" name="Title 1"/>
          <p:cNvSpPr>
            <a:spLocks noGrp="1"/>
          </p:cNvSpPr>
          <p:nvPr>
            <p:ph type="title"/>
          </p:nvPr>
        </p:nvSpPr>
        <p:spPr>
          <a:xfrm>
            <a:off x="609600" y="476242"/>
            <a:ext cx="10690696" cy="634786"/>
          </a:xfrm>
        </p:spPr>
        <p:txBody>
          <a:bodyPr/>
          <a:lstStyle/>
          <a:p>
            <a:r>
              <a:rPr lang="en-US" sz="3200" dirty="0">
                <a:solidFill>
                  <a:schemeClr val="bg1"/>
                </a:solidFill>
                <a:latin typeface="SwissReSans Light" panose="020B0504020202020204" pitchFamily="34" charset="0"/>
              </a:rPr>
              <a:t>Let’s digress a bit:  Paul Ehrlich, M.D </a:t>
            </a:r>
          </a:p>
        </p:txBody>
      </p:sp>
      <p:sp>
        <p:nvSpPr>
          <p:cNvPr id="3" name="Rectangle 2">
            <a:extLst>
              <a:ext uri="{FF2B5EF4-FFF2-40B4-BE49-F238E27FC236}">
                <a16:creationId xmlns:a16="http://schemas.microsoft.com/office/drawing/2014/main" id="{C54EFF83-2EDB-4011-855D-DCA0DD78ED8D}"/>
              </a:ext>
            </a:extLst>
          </p:cNvPr>
          <p:cNvSpPr/>
          <p:nvPr/>
        </p:nvSpPr>
        <p:spPr>
          <a:xfrm>
            <a:off x="4531893" y="1600200"/>
            <a:ext cx="7401605" cy="369332"/>
          </a:xfrm>
          <a:prstGeom prst="rect">
            <a:avLst/>
          </a:prstGeom>
        </p:spPr>
        <p:txBody>
          <a:bodyPr wrap="square">
            <a:spAutoFit/>
          </a:bodyPr>
          <a:lstStyle/>
          <a:p>
            <a:r>
              <a:rPr lang="en-US" dirty="0">
                <a:solidFill>
                  <a:schemeClr val="bg1"/>
                </a:solidFill>
                <a:latin typeface="SwissReSans Light"/>
                <a:cs typeface="Arial" pitchFamily="34" charset="0"/>
              </a:rPr>
              <a:t>Termed “</a:t>
            </a:r>
            <a:r>
              <a:rPr lang="en-US" dirty="0">
                <a:solidFill>
                  <a:srgbClr val="FFC000"/>
                </a:solidFill>
                <a:latin typeface="SwissReSans Light"/>
                <a:cs typeface="Arial" pitchFamily="34" charset="0"/>
              </a:rPr>
              <a:t>MAST cell</a:t>
            </a:r>
            <a:r>
              <a:rPr lang="en-US" dirty="0">
                <a:solidFill>
                  <a:schemeClr val="bg1"/>
                </a:solidFill>
                <a:latin typeface="SwissReSans Light"/>
                <a:cs typeface="Arial" pitchFamily="34" charset="0"/>
              </a:rPr>
              <a:t>” from the German word Mast, a fattening feed for cattle</a:t>
            </a:r>
            <a:endParaRPr lang="en-US" dirty="0">
              <a:solidFill>
                <a:schemeClr val="bg1"/>
              </a:solidFill>
            </a:endParaRPr>
          </a:p>
        </p:txBody>
      </p:sp>
      <p:sp>
        <p:nvSpPr>
          <p:cNvPr id="8" name="Rectangle 7">
            <a:extLst>
              <a:ext uri="{FF2B5EF4-FFF2-40B4-BE49-F238E27FC236}">
                <a16:creationId xmlns:a16="http://schemas.microsoft.com/office/drawing/2014/main" id="{3175D12C-0E8E-43B9-B0A6-CDCC3E47C517}"/>
              </a:ext>
            </a:extLst>
          </p:cNvPr>
          <p:cNvSpPr/>
          <p:nvPr/>
        </p:nvSpPr>
        <p:spPr>
          <a:xfrm>
            <a:off x="4531894" y="2341062"/>
            <a:ext cx="6768402" cy="646331"/>
          </a:xfrm>
          <a:prstGeom prst="rect">
            <a:avLst/>
          </a:prstGeom>
        </p:spPr>
        <p:txBody>
          <a:bodyPr wrap="square">
            <a:spAutoFit/>
          </a:bodyPr>
          <a:lstStyle/>
          <a:p>
            <a:r>
              <a:rPr lang="en-US" dirty="0">
                <a:solidFill>
                  <a:schemeClr val="bg1"/>
                </a:solidFill>
                <a:latin typeface="SwissReSans Light"/>
                <a:cs typeface="Arial" pitchFamily="34" charset="0"/>
              </a:rPr>
              <a:t>With stains, he could differentiate lymphocytes and leukocytes.  Created  basis to systematize </a:t>
            </a:r>
            <a:r>
              <a:rPr lang="en-US" dirty="0">
                <a:solidFill>
                  <a:srgbClr val="FFC000"/>
                </a:solidFill>
                <a:latin typeface="SwissReSans Light"/>
                <a:cs typeface="Arial" pitchFamily="34" charset="0"/>
              </a:rPr>
              <a:t>leukemias.</a:t>
            </a:r>
            <a:endParaRPr lang="en-US" dirty="0">
              <a:solidFill>
                <a:srgbClr val="FFC000"/>
              </a:solidFill>
            </a:endParaRPr>
          </a:p>
        </p:txBody>
      </p:sp>
      <p:sp>
        <p:nvSpPr>
          <p:cNvPr id="9" name="Rectangle 8">
            <a:extLst>
              <a:ext uri="{FF2B5EF4-FFF2-40B4-BE49-F238E27FC236}">
                <a16:creationId xmlns:a16="http://schemas.microsoft.com/office/drawing/2014/main" id="{D1D5ECD0-4229-439B-8673-8FEEE47DCBE5}"/>
              </a:ext>
            </a:extLst>
          </p:cNvPr>
          <p:cNvSpPr/>
          <p:nvPr/>
        </p:nvSpPr>
        <p:spPr>
          <a:xfrm>
            <a:off x="4531893" y="3241407"/>
            <a:ext cx="6768402" cy="646331"/>
          </a:xfrm>
          <a:prstGeom prst="rect">
            <a:avLst/>
          </a:prstGeom>
        </p:spPr>
        <p:txBody>
          <a:bodyPr wrap="square">
            <a:spAutoFit/>
          </a:bodyPr>
          <a:lstStyle/>
          <a:p>
            <a:r>
              <a:rPr lang="en-US" dirty="0">
                <a:solidFill>
                  <a:schemeClr val="bg1"/>
                </a:solidFill>
                <a:latin typeface="SwissReSans Light"/>
                <a:cs typeface="Arial" pitchFamily="34" charset="0"/>
              </a:rPr>
              <a:t>Studied RBCs and able to subdivide into </a:t>
            </a:r>
            <a:r>
              <a:rPr lang="en-US" dirty="0" err="1">
                <a:solidFill>
                  <a:schemeClr val="bg1"/>
                </a:solidFill>
                <a:latin typeface="SwissReSans Light"/>
                <a:cs typeface="Arial" pitchFamily="34" charset="0"/>
              </a:rPr>
              <a:t>normoblasts</a:t>
            </a:r>
            <a:r>
              <a:rPr lang="en-US" dirty="0">
                <a:solidFill>
                  <a:schemeClr val="bg1"/>
                </a:solidFill>
                <a:latin typeface="SwissReSans Light"/>
                <a:cs typeface="Arial" pitchFamily="34" charset="0"/>
              </a:rPr>
              <a:t>, megaloblasts, </a:t>
            </a:r>
            <a:r>
              <a:rPr lang="en-US" dirty="0" err="1">
                <a:solidFill>
                  <a:schemeClr val="bg1"/>
                </a:solidFill>
                <a:latin typeface="SwissReSans Light"/>
                <a:cs typeface="Arial" pitchFamily="34" charset="0"/>
              </a:rPr>
              <a:t>poikiloblasts</a:t>
            </a:r>
            <a:r>
              <a:rPr lang="en-US" dirty="0">
                <a:solidFill>
                  <a:schemeClr val="bg1"/>
                </a:solidFill>
                <a:latin typeface="SwissReSans Light"/>
                <a:cs typeface="Arial" pitchFamily="34" charset="0"/>
              </a:rPr>
              <a:t> laying down the basis for </a:t>
            </a:r>
            <a:r>
              <a:rPr lang="en-US" dirty="0">
                <a:solidFill>
                  <a:srgbClr val="FFC000"/>
                </a:solidFill>
                <a:latin typeface="SwissReSans Light"/>
                <a:cs typeface="Arial" pitchFamily="34" charset="0"/>
              </a:rPr>
              <a:t>anemias.</a:t>
            </a:r>
            <a:endParaRPr lang="en-US" dirty="0">
              <a:solidFill>
                <a:srgbClr val="FFC000"/>
              </a:solidFill>
            </a:endParaRPr>
          </a:p>
        </p:txBody>
      </p:sp>
      <p:sp>
        <p:nvSpPr>
          <p:cNvPr id="10" name="Rectangle 9">
            <a:extLst>
              <a:ext uri="{FF2B5EF4-FFF2-40B4-BE49-F238E27FC236}">
                <a16:creationId xmlns:a16="http://schemas.microsoft.com/office/drawing/2014/main" id="{6779C18F-8E2A-4386-B7F4-BDCD8D3F3569}"/>
              </a:ext>
            </a:extLst>
          </p:cNvPr>
          <p:cNvSpPr/>
          <p:nvPr/>
        </p:nvSpPr>
        <p:spPr>
          <a:xfrm>
            <a:off x="4531893" y="4294045"/>
            <a:ext cx="5051944" cy="369332"/>
          </a:xfrm>
          <a:prstGeom prst="rect">
            <a:avLst/>
          </a:prstGeom>
        </p:spPr>
        <p:txBody>
          <a:bodyPr wrap="square">
            <a:spAutoFit/>
          </a:bodyPr>
          <a:lstStyle/>
          <a:p>
            <a:pPr lvl="0">
              <a:spcBef>
                <a:spcPts val="600"/>
              </a:spcBef>
              <a:buSzPct val="100000"/>
            </a:pPr>
            <a:r>
              <a:rPr lang="en-US" dirty="0">
                <a:solidFill>
                  <a:schemeClr val="bg1"/>
                </a:solidFill>
                <a:latin typeface="SwissReSans Light"/>
                <a:cs typeface="Arial" pitchFamily="34" charset="0"/>
              </a:rPr>
              <a:t>Discovered first drug to target </a:t>
            </a:r>
            <a:r>
              <a:rPr lang="en-US" dirty="0">
                <a:solidFill>
                  <a:srgbClr val="FFC000"/>
                </a:solidFill>
                <a:latin typeface="SwissReSans Light"/>
                <a:cs typeface="Arial" pitchFamily="34" charset="0"/>
              </a:rPr>
              <a:t>syphilis</a:t>
            </a:r>
            <a:r>
              <a:rPr lang="en-US" dirty="0">
                <a:solidFill>
                  <a:schemeClr val="bg1"/>
                </a:solidFill>
                <a:latin typeface="SwissReSans Light"/>
                <a:cs typeface="Arial" pitchFamily="34" charset="0"/>
              </a:rPr>
              <a:t>: Salvarsan</a:t>
            </a:r>
          </a:p>
        </p:txBody>
      </p:sp>
      <p:sp>
        <p:nvSpPr>
          <p:cNvPr id="11" name="Rectangle 10">
            <a:extLst>
              <a:ext uri="{FF2B5EF4-FFF2-40B4-BE49-F238E27FC236}">
                <a16:creationId xmlns:a16="http://schemas.microsoft.com/office/drawing/2014/main" id="{8ABC9186-D404-49D9-9986-C81A05140503}"/>
              </a:ext>
            </a:extLst>
          </p:cNvPr>
          <p:cNvSpPr/>
          <p:nvPr/>
        </p:nvSpPr>
        <p:spPr>
          <a:xfrm>
            <a:off x="4531893" y="4974947"/>
            <a:ext cx="2927853" cy="369332"/>
          </a:xfrm>
          <a:prstGeom prst="rect">
            <a:avLst/>
          </a:prstGeom>
        </p:spPr>
        <p:txBody>
          <a:bodyPr wrap="none">
            <a:spAutoFit/>
          </a:bodyPr>
          <a:lstStyle/>
          <a:p>
            <a:r>
              <a:rPr lang="en-US" dirty="0">
                <a:solidFill>
                  <a:srgbClr val="FFC000"/>
                </a:solidFill>
                <a:latin typeface="SwissReSans Light"/>
                <a:cs typeface="Arial" pitchFamily="34" charset="0"/>
              </a:rPr>
              <a:t>Methylene Blue </a:t>
            </a:r>
            <a:r>
              <a:rPr lang="en-US" dirty="0">
                <a:solidFill>
                  <a:schemeClr val="bg1"/>
                </a:solidFill>
                <a:latin typeface="SwissReSans Light"/>
                <a:cs typeface="Arial" pitchFamily="34" charset="0"/>
              </a:rPr>
              <a:t>and Malaria </a:t>
            </a:r>
            <a:endParaRPr lang="en-US" dirty="0">
              <a:solidFill>
                <a:schemeClr val="bg1"/>
              </a:solidFill>
            </a:endParaRPr>
          </a:p>
        </p:txBody>
      </p:sp>
      <p:pic>
        <p:nvPicPr>
          <p:cNvPr id="12" name="Picture 11">
            <a:extLst>
              <a:ext uri="{FF2B5EF4-FFF2-40B4-BE49-F238E27FC236}">
                <a16:creationId xmlns:a16="http://schemas.microsoft.com/office/drawing/2014/main" id="{9D3D91E9-0E59-4807-B09B-B3710243792B}"/>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3" name="Rectangle 12">
            <a:extLst>
              <a:ext uri="{FF2B5EF4-FFF2-40B4-BE49-F238E27FC236}">
                <a16:creationId xmlns:a16="http://schemas.microsoft.com/office/drawing/2014/main" id="{E093779F-32D2-4454-B2CF-1E2DC64D8556}"/>
              </a:ext>
            </a:extLst>
          </p:cNvPr>
          <p:cNvSpPr/>
          <p:nvPr/>
        </p:nvSpPr>
        <p:spPr>
          <a:xfrm>
            <a:off x="4531894" y="5626399"/>
            <a:ext cx="7202905" cy="646331"/>
          </a:xfrm>
          <a:prstGeom prst="rect">
            <a:avLst/>
          </a:prstGeom>
        </p:spPr>
        <p:txBody>
          <a:bodyPr wrap="square">
            <a:spAutoFit/>
          </a:bodyPr>
          <a:lstStyle/>
          <a:p>
            <a:pPr lvl="0">
              <a:spcBef>
                <a:spcPts val="600"/>
              </a:spcBef>
              <a:buSzPct val="100000"/>
            </a:pPr>
            <a:r>
              <a:rPr lang="en-US" dirty="0">
                <a:solidFill>
                  <a:schemeClr val="bg1"/>
                </a:solidFill>
                <a:latin typeface="SwissReSans Light"/>
                <a:cs typeface="Arial" pitchFamily="34" charset="0"/>
              </a:rPr>
              <a:t>Coined term: </a:t>
            </a:r>
            <a:r>
              <a:rPr lang="en-US" dirty="0">
                <a:solidFill>
                  <a:srgbClr val="FFC000"/>
                </a:solidFill>
                <a:latin typeface="SwissReSans Light"/>
                <a:cs typeface="Arial" pitchFamily="34" charset="0"/>
              </a:rPr>
              <a:t>Magic Bullet</a:t>
            </a:r>
            <a:r>
              <a:rPr lang="en-US" dirty="0">
                <a:solidFill>
                  <a:schemeClr val="bg1"/>
                </a:solidFill>
                <a:latin typeface="SwissReSans Light"/>
                <a:cs typeface="Arial" pitchFamily="34" charset="0"/>
              </a:rPr>
              <a:t>…..targeting pathogens that cause disease or cancer without harming healthy tissue</a:t>
            </a:r>
          </a:p>
        </p:txBody>
      </p:sp>
      <p:sp>
        <p:nvSpPr>
          <p:cNvPr id="16" name="Footer">
            <a:extLst>
              <a:ext uri="{FF2B5EF4-FFF2-40B4-BE49-F238E27FC236}">
                <a16:creationId xmlns:a16="http://schemas.microsoft.com/office/drawing/2014/main" id="{73FC7916-1F39-4B19-ABE8-9F31D32AA1FA}"/>
              </a:ext>
            </a:extLst>
          </p:cNvPr>
          <p:cNvSpPr txBox="1">
            <a:spLocks/>
          </p:cNvSpPr>
          <p:nvPr>
            <p:custDataLst>
              <p:tags r:id="rId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cxnSp>
        <p:nvCxnSpPr>
          <p:cNvPr id="17" name="Straight Connector 16">
            <a:extLst>
              <a:ext uri="{FF2B5EF4-FFF2-40B4-BE49-F238E27FC236}">
                <a16:creationId xmlns:a16="http://schemas.microsoft.com/office/drawing/2014/main" id="{C22DDDFC-BD3A-4281-B1BF-AD3950EFB44B}"/>
              </a:ext>
            </a:extLst>
          </p:cNvPr>
          <p:cNvCxnSpPr/>
          <p:nvPr/>
        </p:nvCxnSpPr>
        <p:spPr>
          <a:xfrm>
            <a:off x="533400" y="932688"/>
            <a:ext cx="65601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lide Number Placeholder 4">
            <a:extLst>
              <a:ext uri="{FF2B5EF4-FFF2-40B4-BE49-F238E27FC236}">
                <a16:creationId xmlns:a16="http://schemas.microsoft.com/office/drawing/2014/main" id="{0337710F-6C22-46C7-ABD4-594175B9448B}"/>
              </a:ext>
            </a:extLst>
          </p:cNvPr>
          <p:cNvSpPr txBox="1">
            <a:spLocks/>
          </p:cNvSpPr>
          <p:nvPr>
            <p:custDataLst>
              <p:tags r:id="rId3"/>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17</a:t>
            </a:fld>
            <a:endParaRPr lang="en-GB" dirty="0">
              <a:solidFill>
                <a:schemeClr val="bg1"/>
              </a:solidFill>
            </a:endParaRPr>
          </a:p>
        </p:txBody>
      </p:sp>
    </p:spTree>
    <p:extLst>
      <p:ext uri="{BB962C8B-B14F-4D97-AF65-F5344CB8AC3E}">
        <p14:creationId xmlns:p14="http://schemas.microsoft.com/office/powerpoint/2010/main" val="2863957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C490D6F-DB78-4173-BFD3-C532FC341470}"/>
              </a:ext>
            </a:extLst>
          </p:cNvPr>
          <p:cNvSpPr/>
          <p:nvPr/>
        </p:nvSpPr>
        <p:spPr>
          <a:xfrm>
            <a:off x="4064542" y="1061766"/>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F4DBC"/>
                </a:solidFill>
                <a:latin typeface="SwissReSans Light" panose="020B0504020202020204" pitchFamily="34" charset="0"/>
              </a:rPr>
              <a:t>Expensive: if not insured, cost range</a:t>
            </a:r>
            <a:r>
              <a:rPr lang="en-US" b="0" i="0" dirty="0">
                <a:solidFill>
                  <a:srgbClr val="001D35"/>
                </a:solidFill>
                <a:effectLst/>
                <a:latin typeface="Google Sans"/>
              </a:rPr>
              <a:t> €358 to €1,160 for an outpatient procedure</a:t>
            </a:r>
            <a:r>
              <a:rPr lang="en-US" dirty="0">
                <a:solidFill>
                  <a:srgbClr val="0F4DBC"/>
                </a:solidFill>
                <a:latin typeface="SwissReSans Light" panose="020B0504020202020204" pitchFamily="34" charset="0"/>
              </a:rPr>
              <a:t> </a:t>
            </a:r>
            <a:endParaRPr kumimoji="0" lang="en-US"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7" name="Rectangle: Rounded Corners 6">
            <a:extLst>
              <a:ext uri="{FF2B5EF4-FFF2-40B4-BE49-F238E27FC236}">
                <a16:creationId xmlns:a16="http://schemas.microsoft.com/office/drawing/2014/main" id="{1D2DFBDD-23DB-435B-8891-275EF983F941}"/>
              </a:ext>
            </a:extLst>
          </p:cNvPr>
          <p:cNvSpPr/>
          <p:nvPr/>
        </p:nvSpPr>
        <p:spPr>
          <a:xfrm>
            <a:off x="6566171" y="1061766"/>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F4DBC"/>
                </a:solidFill>
                <a:latin typeface="SwissReSans Light" panose="020B0504020202020204" pitchFamily="34" charset="0"/>
              </a:rPr>
              <a:t>Pneumothorax – collapse lung requiring chest tube </a:t>
            </a:r>
            <a:endParaRPr kumimoji="0" lang="en-GB"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8" name="Rectangle: Rounded Corners 7">
            <a:extLst>
              <a:ext uri="{FF2B5EF4-FFF2-40B4-BE49-F238E27FC236}">
                <a16:creationId xmlns:a16="http://schemas.microsoft.com/office/drawing/2014/main" id="{508603CA-61B0-4C89-A7F7-86785D28F13A}"/>
              </a:ext>
            </a:extLst>
          </p:cNvPr>
          <p:cNvSpPr/>
          <p:nvPr/>
        </p:nvSpPr>
        <p:spPr>
          <a:xfrm>
            <a:off x="4064542" y="3599209"/>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srgbClr val="0F4DBC"/>
                </a:solidFill>
                <a:latin typeface="SwissReSans Light" panose="020B0504020202020204" pitchFamily="34" charset="0"/>
              </a:rPr>
              <a:t>Death reported 1/10,000 biopsies</a:t>
            </a:r>
          </a:p>
        </p:txBody>
      </p:sp>
      <p:sp>
        <p:nvSpPr>
          <p:cNvPr id="9" name="Rectangle: Rounded Corners 8">
            <a:extLst>
              <a:ext uri="{FF2B5EF4-FFF2-40B4-BE49-F238E27FC236}">
                <a16:creationId xmlns:a16="http://schemas.microsoft.com/office/drawing/2014/main" id="{F9D1A48A-5426-47AB-BC8C-C8BDE41B6A1C}"/>
              </a:ext>
            </a:extLst>
          </p:cNvPr>
          <p:cNvSpPr/>
          <p:nvPr/>
        </p:nvSpPr>
        <p:spPr>
          <a:xfrm>
            <a:off x="6566171" y="3599209"/>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0" name="Oval 9">
            <a:extLst>
              <a:ext uri="{FF2B5EF4-FFF2-40B4-BE49-F238E27FC236}">
                <a16:creationId xmlns:a16="http://schemas.microsoft.com/office/drawing/2014/main" id="{4D7265B1-BA2A-4D7C-A8E0-501ED1031EEF}"/>
              </a:ext>
            </a:extLst>
          </p:cNvPr>
          <p:cNvSpPr/>
          <p:nvPr/>
        </p:nvSpPr>
        <p:spPr>
          <a:xfrm>
            <a:off x="5943351" y="2976635"/>
            <a:ext cx="1030012" cy="1030012"/>
          </a:xfrm>
          <a:prstGeom prst="ellipse">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wissReSans Light"/>
              <a:ea typeface="+mn-ea"/>
              <a:cs typeface="Segoe UI" panose="020B0502040204020203" pitchFamily="34" charset="0"/>
            </a:endParaRPr>
          </a:p>
        </p:txBody>
      </p:sp>
      <p:sp>
        <p:nvSpPr>
          <p:cNvPr id="11" name="Rectangle: Rounded Corners 10">
            <a:extLst>
              <a:ext uri="{FF2B5EF4-FFF2-40B4-BE49-F238E27FC236}">
                <a16:creationId xmlns:a16="http://schemas.microsoft.com/office/drawing/2014/main" id="{4C349A77-965F-4727-972D-501AD948AB8A}"/>
              </a:ext>
            </a:extLst>
          </p:cNvPr>
          <p:cNvSpPr/>
          <p:nvPr/>
        </p:nvSpPr>
        <p:spPr>
          <a:xfrm>
            <a:off x="9067800" y="1061766"/>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F4DBC"/>
                </a:solidFill>
                <a:latin typeface="SwissReSans Light" panose="020B0504020202020204" pitchFamily="34" charset="0"/>
              </a:rPr>
              <a:t>Associated with pain (20%) and bleeding (1%)</a:t>
            </a:r>
            <a:endParaRPr kumimoji="0" lang="en-GB"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2" name="Rectangle: Rounded Corners 11">
            <a:extLst>
              <a:ext uri="{FF2B5EF4-FFF2-40B4-BE49-F238E27FC236}">
                <a16:creationId xmlns:a16="http://schemas.microsoft.com/office/drawing/2014/main" id="{AE2C4C27-94BE-4139-B197-78039CF204CD}"/>
              </a:ext>
            </a:extLst>
          </p:cNvPr>
          <p:cNvSpPr/>
          <p:nvPr/>
        </p:nvSpPr>
        <p:spPr>
          <a:xfrm>
            <a:off x="9067800" y="3599209"/>
            <a:ext cx="2286000" cy="2286000"/>
          </a:xfrm>
          <a:prstGeom prst="roundRect">
            <a:avLst/>
          </a:prstGeom>
          <a:solidFill>
            <a:schemeClr val="bg1">
              <a:lumMod val="95000"/>
            </a:schemeClr>
          </a:solidFill>
          <a:ln>
            <a:noFill/>
          </a:ln>
          <a:effectLst>
            <a:outerShdw blurRad="660400" dist="38100" dir="18900000" sx="101000" sy="101000" algn="bl" rotWithShape="0">
              <a:srgbClr val="0F4DB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F4DBC"/>
                </a:solidFill>
                <a:latin typeface="SwissReSans Light" panose="020B0504020202020204" pitchFamily="34" charset="0"/>
              </a:rPr>
              <a:t>Interpreted by different pathologists can result in discrepancies in staging</a:t>
            </a:r>
          </a:p>
        </p:txBody>
      </p:sp>
      <p:sp>
        <p:nvSpPr>
          <p:cNvPr id="13" name="Oval 12">
            <a:extLst>
              <a:ext uri="{FF2B5EF4-FFF2-40B4-BE49-F238E27FC236}">
                <a16:creationId xmlns:a16="http://schemas.microsoft.com/office/drawing/2014/main" id="{C462A944-DE60-4C09-9825-F1F9398DC3F0}"/>
              </a:ext>
            </a:extLst>
          </p:cNvPr>
          <p:cNvSpPr/>
          <p:nvPr/>
        </p:nvSpPr>
        <p:spPr>
          <a:xfrm>
            <a:off x="8444980" y="2976635"/>
            <a:ext cx="1030012" cy="1030012"/>
          </a:xfrm>
          <a:prstGeom prst="ellipse">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wissReSans Light"/>
              <a:ea typeface="+mn-ea"/>
              <a:cs typeface="Segoe UI" panose="020B0502040204020203" pitchFamily="34" charset="0"/>
            </a:endParaRPr>
          </a:p>
        </p:txBody>
      </p:sp>
      <p:sp>
        <p:nvSpPr>
          <p:cNvPr id="14" name="Rectangle 13">
            <a:extLst>
              <a:ext uri="{FF2B5EF4-FFF2-40B4-BE49-F238E27FC236}">
                <a16:creationId xmlns:a16="http://schemas.microsoft.com/office/drawing/2014/main" id="{ED8CA7E2-0179-47A7-99DB-385D60C4C7A0}"/>
              </a:ext>
            </a:extLst>
          </p:cNvPr>
          <p:cNvSpPr/>
          <p:nvPr/>
        </p:nvSpPr>
        <p:spPr>
          <a:xfrm>
            <a:off x="6645613" y="3811640"/>
            <a:ext cx="2127115" cy="1923604"/>
          </a:xfrm>
          <a:prstGeom prst="rect">
            <a:avLst/>
          </a:prstGeom>
        </p:spPr>
        <p:txBody>
          <a:bodyPr wrap="square">
            <a:spAutoFit/>
          </a:bodyPr>
          <a:lstStyle/>
          <a:p>
            <a:pPr algn="ctr"/>
            <a:r>
              <a:rPr lang="en-US" sz="1700" dirty="0">
                <a:solidFill>
                  <a:schemeClr val="tx2"/>
                </a:solidFill>
                <a:latin typeface="+mj-lt"/>
              </a:rPr>
              <a:t>Only small piece of liver (1/50,000th)– can lead to sampling error and incorrect staging: under-staging  in up to 25-30% of liver biopsies</a:t>
            </a:r>
          </a:p>
        </p:txBody>
      </p:sp>
      <p:sp>
        <p:nvSpPr>
          <p:cNvPr id="15" name="Rectangle 14">
            <a:extLst>
              <a:ext uri="{FF2B5EF4-FFF2-40B4-BE49-F238E27FC236}">
                <a16:creationId xmlns:a16="http://schemas.microsoft.com/office/drawing/2014/main" id="{9767728C-B8D3-4964-AE41-5F26EDEA9AF8}"/>
              </a:ext>
            </a:extLst>
          </p:cNvPr>
          <p:cNvSpPr/>
          <p:nvPr/>
        </p:nvSpPr>
        <p:spPr>
          <a:xfrm>
            <a:off x="-609600" y="1752600"/>
            <a:ext cx="4724399" cy="105145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0" lvl="0" algn="ctr">
              <a:defRPr/>
            </a:pPr>
            <a:r>
              <a:rPr lang="en-US" sz="3400" b="1" spc="-40" dirty="0">
                <a:gradFill>
                  <a:gsLst>
                    <a:gs pos="100000">
                      <a:srgbClr val="0493D9"/>
                    </a:gs>
                    <a:gs pos="0">
                      <a:srgbClr val="0F4DBC"/>
                    </a:gs>
                  </a:gsLst>
                  <a:lin ang="5400000" scaled="1"/>
                </a:gradFill>
                <a:latin typeface="SwissReSans Light"/>
              </a:rPr>
              <a:t>Liver Biopsy Cons and Complications</a:t>
            </a:r>
            <a:endParaRPr kumimoji="0" lang="en-US" sz="2800" b="0" i="0" u="none" strike="noStrike" kern="1200" cap="none" spc="-40" normalizeH="0" noProof="0" dirty="0">
              <a:ln>
                <a:noFill/>
              </a:ln>
              <a:gradFill>
                <a:gsLst>
                  <a:gs pos="100000">
                    <a:srgbClr val="0493D9"/>
                  </a:gs>
                  <a:gs pos="0">
                    <a:srgbClr val="0F4DBC"/>
                  </a:gs>
                </a:gsLst>
                <a:lin ang="5400000" scaled="1"/>
              </a:gradFill>
              <a:effectLst/>
              <a:uLnTx/>
              <a:uFillTx/>
              <a:latin typeface="SwissReSans Light"/>
              <a:ea typeface="+mn-ea"/>
              <a:cs typeface="+mn-cs"/>
            </a:endParaRPr>
          </a:p>
        </p:txBody>
      </p:sp>
      <p:grpSp>
        <p:nvGrpSpPr>
          <p:cNvPr id="16" name="Group 15">
            <a:extLst>
              <a:ext uri="{FF2B5EF4-FFF2-40B4-BE49-F238E27FC236}">
                <a16:creationId xmlns:a16="http://schemas.microsoft.com/office/drawing/2014/main" id="{7A2439BC-EA37-4533-B3FE-7517861A178C}"/>
              </a:ext>
            </a:extLst>
          </p:cNvPr>
          <p:cNvGrpSpPr/>
          <p:nvPr/>
        </p:nvGrpSpPr>
        <p:grpSpPr>
          <a:xfrm>
            <a:off x="1798160" y="3224437"/>
            <a:ext cx="604324" cy="0"/>
            <a:chOff x="7150100" y="3662052"/>
            <a:chExt cx="603250" cy="0"/>
          </a:xfrm>
        </p:grpSpPr>
        <p:cxnSp>
          <p:nvCxnSpPr>
            <p:cNvPr id="17" name="Straight Connector 16">
              <a:extLst>
                <a:ext uri="{FF2B5EF4-FFF2-40B4-BE49-F238E27FC236}">
                  <a16:creationId xmlns:a16="http://schemas.microsoft.com/office/drawing/2014/main" id="{F6E670F9-F2CC-4A8C-9769-23334EB0F9A7}"/>
                </a:ext>
              </a:extLst>
            </p:cNvPr>
            <p:cNvCxnSpPr>
              <a:cxnSpLocks/>
            </p:cNvCxnSpPr>
            <p:nvPr/>
          </p:nvCxnSpPr>
          <p:spPr>
            <a:xfrm>
              <a:off x="7150100" y="3662052"/>
              <a:ext cx="336550" cy="0"/>
            </a:xfrm>
            <a:prstGeom prst="line">
              <a:avLst/>
            </a:prstGeom>
            <a:ln w="63500" cap="rnd">
              <a:gradFill>
                <a:gsLst>
                  <a:gs pos="0">
                    <a:srgbClr val="0F4DBC"/>
                  </a:gs>
                  <a:gs pos="100000">
                    <a:srgbClr val="0493D9"/>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1B21B8-69B7-4BAA-92C3-AB5D1BF249CC}"/>
                </a:ext>
              </a:extLst>
            </p:cNvPr>
            <p:cNvCxnSpPr>
              <a:cxnSpLocks/>
            </p:cNvCxnSpPr>
            <p:nvPr/>
          </p:nvCxnSpPr>
          <p:spPr>
            <a:xfrm>
              <a:off x="7620000" y="3662052"/>
              <a:ext cx="0" cy="0"/>
            </a:xfrm>
            <a:prstGeom prst="line">
              <a:avLst/>
            </a:prstGeom>
            <a:ln w="63500" cap="rnd">
              <a:gradFill>
                <a:gsLst>
                  <a:gs pos="0">
                    <a:srgbClr val="0F4DBC"/>
                  </a:gs>
                  <a:gs pos="100000">
                    <a:srgbClr val="0493D9"/>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E4F0A7-27A5-4F3C-900F-6ED4A1BEA55D}"/>
                </a:ext>
              </a:extLst>
            </p:cNvPr>
            <p:cNvCxnSpPr>
              <a:cxnSpLocks/>
            </p:cNvCxnSpPr>
            <p:nvPr/>
          </p:nvCxnSpPr>
          <p:spPr>
            <a:xfrm>
              <a:off x="7753350" y="3662052"/>
              <a:ext cx="0" cy="0"/>
            </a:xfrm>
            <a:prstGeom prst="line">
              <a:avLst/>
            </a:prstGeom>
            <a:ln w="63500" cap="rnd">
              <a:gradFill>
                <a:gsLst>
                  <a:gs pos="0">
                    <a:srgbClr val="0F4DBC"/>
                  </a:gs>
                  <a:gs pos="100000">
                    <a:srgbClr val="0493D9"/>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0" name="Slide Number Placeholder 4">
            <a:extLst>
              <a:ext uri="{FF2B5EF4-FFF2-40B4-BE49-F238E27FC236}">
                <a16:creationId xmlns:a16="http://schemas.microsoft.com/office/drawing/2014/main" id="{11D747FE-48FC-41D3-A611-6BE0E2C00751}"/>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18</a:t>
            </a:fld>
            <a:endParaRPr lang="en-GB" dirty="0">
              <a:solidFill>
                <a:schemeClr val="bg1"/>
              </a:solidFill>
            </a:endParaRPr>
          </a:p>
        </p:txBody>
      </p:sp>
      <p:sp>
        <p:nvSpPr>
          <p:cNvPr id="21" name="Footer">
            <a:extLst>
              <a:ext uri="{FF2B5EF4-FFF2-40B4-BE49-F238E27FC236}">
                <a16:creationId xmlns:a16="http://schemas.microsoft.com/office/drawing/2014/main" id="{5F33902C-2777-46E8-A689-3065E153D8B4}"/>
              </a:ext>
            </a:extLst>
          </p:cNvPr>
          <p:cNvSpPr txBox="1">
            <a:spLocks/>
          </p:cNvSpPr>
          <p:nvPr>
            <p:custDataLst>
              <p:tags r:id="rId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spTree>
    <p:extLst>
      <p:ext uri="{BB962C8B-B14F-4D97-AF65-F5344CB8AC3E}">
        <p14:creationId xmlns:p14="http://schemas.microsoft.com/office/powerpoint/2010/main" val="370986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5BD87D9-54F6-4303-A1C8-ADCD56CD8E9D}"/>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Title 1">
            <a:extLst>
              <a:ext uri="{FF2B5EF4-FFF2-40B4-BE49-F238E27FC236}">
                <a16:creationId xmlns:a16="http://schemas.microsoft.com/office/drawing/2014/main" id="{F8A97CB1-4AAC-42BE-8165-D91E010CD687}"/>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Key Points On </a:t>
            </a:r>
          </a:p>
          <a:p>
            <a:pPr algn="ctr"/>
            <a:r>
              <a:rPr lang="en-US" sz="4000" dirty="0">
                <a:solidFill>
                  <a:schemeClr val="bg1"/>
                </a:solidFill>
                <a:latin typeface="SwissReSans Light" panose="020B0504020202020204" pitchFamily="34" charset="0"/>
              </a:rPr>
              <a:t>Liver Biopsy</a:t>
            </a:r>
          </a:p>
        </p:txBody>
      </p:sp>
      <p:pic>
        <p:nvPicPr>
          <p:cNvPr id="6" name="Picture 5">
            <a:extLst>
              <a:ext uri="{FF2B5EF4-FFF2-40B4-BE49-F238E27FC236}">
                <a16:creationId xmlns:a16="http://schemas.microsoft.com/office/drawing/2014/main" id="{ED3A1B3D-5857-4504-A06A-0A3AB25BA42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1" name="Rectangle 10">
            <a:extLst>
              <a:ext uri="{FF2B5EF4-FFF2-40B4-BE49-F238E27FC236}">
                <a16:creationId xmlns:a16="http://schemas.microsoft.com/office/drawing/2014/main" id="{933B89FE-9654-4AC6-8AE6-9D3F3E763D9B}"/>
              </a:ext>
            </a:extLst>
          </p:cNvPr>
          <p:cNvSpPr/>
          <p:nvPr/>
        </p:nvSpPr>
        <p:spPr>
          <a:xfrm flipH="1" flipV="1">
            <a:off x="4543623" y="-3"/>
            <a:ext cx="270105" cy="5105402"/>
          </a:xfrm>
          <a:prstGeom prst="rect">
            <a:avLst/>
          </a:prstGeom>
          <a:solidFill>
            <a:sysClr val="window" lastClr="FFFFFF">
              <a:lumMod val="95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SwissReSans"/>
              <a:ea typeface="+mn-ea"/>
              <a:cs typeface="+mn-cs"/>
            </a:endParaRPr>
          </a:p>
        </p:txBody>
      </p:sp>
      <p:sp>
        <p:nvSpPr>
          <p:cNvPr id="12" name="Text Placeholder 6">
            <a:extLst>
              <a:ext uri="{FF2B5EF4-FFF2-40B4-BE49-F238E27FC236}">
                <a16:creationId xmlns:a16="http://schemas.microsoft.com/office/drawing/2014/main" id="{C271C8FE-7283-46D0-8553-433D28A212B1}"/>
              </a:ext>
            </a:extLst>
          </p:cNvPr>
          <p:cNvSpPr txBox="1">
            <a:spLocks/>
          </p:cNvSpPr>
          <p:nvPr/>
        </p:nvSpPr>
        <p:spPr>
          <a:xfrm flipH="1" flipV="1">
            <a:off x="4448307" y="746225"/>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3" name="Text Placeholder 6">
            <a:extLst>
              <a:ext uri="{FF2B5EF4-FFF2-40B4-BE49-F238E27FC236}">
                <a16:creationId xmlns:a16="http://schemas.microsoft.com/office/drawing/2014/main" id="{99847E5E-D293-49CA-A0BA-F31E2746089B}"/>
              </a:ext>
            </a:extLst>
          </p:cNvPr>
          <p:cNvSpPr txBox="1">
            <a:spLocks/>
          </p:cNvSpPr>
          <p:nvPr/>
        </p:nvSpPr>
        <p:spPr>
          <a:xfrm flipH="1" flipV="1">
            <a:off x="4448775" y="1806175"/>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4" name="Text Placeholder 6">
            <a:extLst>
              <a:ext uri="{FF2B5EF4-FFF2-40B4-BE49-F238E27FC236}">
                <a16:creationId xmlns:a16="http://schemas.microsoft.com/office/drawing/2014/main" id="{8CAA306A-D9E7-4181-A4FD-A43AE03DB00B}"/>
              </a:ext>
            </a:extLst>
          </p:cNvPr>
          <p:cNvSpPr txBox="1">
            <a:spLocks/>
          </p:cNvSpPr>
          <p:nvPr/>
        </p:nvSpPr>
        <p:spPr>
          <a:xfrm flipH="1" flipV="1">
            <a:off x="4448307" y="3432778"/>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5" name="Text Placeholder 6">
            <a:extLst>
              <a:ext uri="{FF2B5EF4-FFF2-40B4-BE49-F238E27FC236}">
                <a16:creationId xmlns:a16="http://schemas.microsoft.com/office/drawing/2014/main" id="{4DF1A74C-28CF-4B78-91FB-71F6F3BEF625}"/>
              </a:ext>
            </a:extLst>
          </p:cNvPr>
          <p:cNvSpPr txBox="1">
            <a:spLocks/>
          </p:cNvSpPr>
          <p:nvPr/>
        </p:nvSpPr>
        <p:spPr>
          <a:xfrm flipH="1" flipV="1">
            <a:off x="4448307" y="4741731"/>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6" name="Rectangle 15">
            <a:extLst>
              <a:ext uri="{FF2B5EF4-FFF2-40B4-BE49-F238E27FC236}">
                <a16:creationId xmlns:a16="http://schemas.microsoft.com/office/drawing/2014/main" id="{C98FF555-6A37-4240-8125-B3B86FF31097}"/>
              </a:ext>
            </a:extLst>
          </p:cNvPr>
          <p:cNvSpPr/>
          <p:nvPr/>
        </p:nvSpPr>
        <p:spPr>
          <a:xfrm>
            <a:off x="5085046" y="788270"/>
            <a:ext cx="6316856" cy="646331"/>
          </a:xfrm>
          <a:prstGeom prst="rect">
            <a:avLst/>
          </a:prstGeom>
        </p:spPr>
        <p:txBody>
          <a:bodyPr wrap="square">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The indications for biopsy must be weighed against the risk of complications</a:t>
            </a:r>
          </a:p>
        </p:txBody>
      </p:sp>
      <p:sp>
        <p:nvSpPr>
          <p:cNvPr id="17" name="Rectangle 16">
            <a:extLst>
              <a:ext uri="{FF2B5EF4-FFF2-40B4-BE49-F238E27FC236}">
                <a16:creationId xmlns:a16="http://schemas.microsoft.com/office/drawing/2014/main" id="{40E06848-288D-4FFC-A903-190FB57620D2}"/>
              </a:ext>
            </a:extLst>
          </p:cNvPr>
          <p:cNvSpPr/>
          <p:nvPr/>
        </p:nvSpPr>
        <p:spPr>
          <a:xfrm>
            <a:off x="5085046" y="1845738"/>
            <a:ext cx="6316856" cy="1200329"/>
          </a:xfrm>
          <a:prstGeom prst="rect">
            <a:avLst/>
          </a:prstGeom>
        </p:spPr>
        <p:txBody>
          <a:bodyPr wrap="square">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Liver biopsy - means of securing the initial diagnosis of </a:t>
            </a:r>
            <a:r>
              <a:rPr lang="en-US" sz="2000" b="1" dirty="0">
                <a:solidFill>
                  <a:srgbClr val="283E36"/>
                </a:solidFill>
                <a:latin typeface="SwissReSans Light"/>
              </a:rPr>
              <a:t>autoimmune diseases including AIH, PSC, mixed forms of both AIH and PSC (overlapping syndrome) and PBC</a:t>
            </a:r>
          </a:p>
        </p:txBody>
      </p:sp>
      <p:sp>
        <p:nvSpPr>
          <p:cNvPr id="18" name="Rectangle 17">
            <a:extLst>
              <a:ext uri="{FF2B5EF4-FFF2-40B4-BE49-F238E27FC236}">
                <a16:creationId xmlns:a16="http://schemas.microsoft.com/office/drawing/2014/main" id="{1AEB5E30-D6F2-493F-910F-CE48AF5DA166}"/>
              </a:ext>
            </a:extLst>
          </p:cNvPr>
          <p:cNvSpPr/>
          <p:nvPr/>
        </p:nvSpPr>
        <p:spPr>
          <a:xfrm>
            <a:off x="5085046" y="3457204"/>
            <a:ext cx="6096000" cy="923330"/>
          </a:xfrm>
          <a:prstGeom prst="rect">
            <a:avLst/>
          </a:prstGeom>
        </p:spPr>
        <p:txBody>
          <a:bodyPr>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Among all diagnostic methods for hepatic nodules, liver biopsy has the greatest sensitivity and specificity with respect to </a:t>
            </a:r>
            <a:r>
              <a:rPr lang="en-US" sz="2000" b="1" dirty="0">
                <a:solidFill>
                  <a:srgbClr val="283E36"/>
                </a:solidFill>
                <a:latin typeface="SwissReSans Light"/>
              </a:rPr>
              <a:t>determination of malignancy  </a:t>
            </a:r>
          </a:p>
        </p:txBody>
      </p:sp>
      <p:sp>
        <p:nvSpPr>
          <p:cNvPr id="19" name="Rectangle 18">
            <a:extLst>
              <a:ext uri="{FF2B5EF4-FFF2-40B4-BE49-F238E27FC236}">
                <a16:creationId xmlns:a16="http://schemas.microsoft.com/office/drawing/2014/main" id="{1F08E3B1-3AF0-4BF2-B23A-1EA899036C3C}"/>
              </a:ext>
            </a:extLst>
          </p:cNvPr>
          <p:cNvSpPr/>
          <p:nvPr/>
        </p:nvSpPr>
        <p:spPr>
          <a:xfrm>
            <a:off x="5085046" y="4791670"/>
            <a:ext cx="6096000" cy="923330"/>
          </a:xfrm>
          <a:prstGeom prst="rect">
            <a:avLst/>
          </a:prstGeom>
        </p:spPr>
        <p:txBody>
          <a:bodyPr>
            <a:spAutoFit/>
          </a:bodyPr>
          <a:lstStyle/>
          <a:p>
            <a:pPr lvl="0" fontAlgn="base">
              <a:lnSpc>
                <a:spcPct val="90000"/>
              </a:lnSpc>
              <a:spcBef>
                <a:spcPct val="0"/>
              </a:spcBef>
              <a:spcAft>
                <a:spcPct val="0"/>
              </a:spcAft>
              <a:buSzPct val="100000"/>
            </a:pPr>
            <a:r>
              <a:rPr lang="en-US" sz="2000" dirty="0">
                <a:solidFill>
                  <a:srgbClr val="283E36"/>
                </a:solidFill>
                <a:latin typeface="SwissReSans Light"/>
              </a:rPr>
              <a:t>Liver bx not necessary if clinical, labs and radiologic data strongly suggest the presence of cirrhosis or results do not alter the patient’s management  </a:t>
            </a:r>
          </a:p>
        </p:txBody>
      </p:sp>
      <p:sp>
        <p:nvSpPr>
          <p:cNvPr id="20" name="Slide Number Placeholder 4">
            <a:extLst>
              <a:ext uri="{FF2B5EF4-FFF2-40B4-BE49-F238E27FC236}">
                <a16:creationId xmlns:a16="http://schemas.microsoft.com/office/drawing/2014/main" id="{322B8B6A-585F-4732-AF6E-C52A766C8476}"/>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19</a:t>
            </a:fld>
            <a:endParaRPr lang="en-GB" dirty="0"/>
          </a:p>
        </p:txBody>
      </p:sp>
    </p:spTree>
    <p:extLst>
      <p:ext uri="{BB962C8B-B14F-4D97-AF65-F5344CB8AC3E}">
        <p14:creationId xmlns:p14="http://schemas.microsoft.com/office/powerpoint/2010/main" val="23208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7784" y="1371600"/>
            <a:ext cx="7228719" cy="3886200"/>
          </a:xfrm>
        </p:spPr>
        <p:txBody>
          <a:bodyPr>
            <a:normAutofit/>
          </a:bodyPr>
          <a:lstStyle/>
          <a:p>
            <a:pPr>
              <a:spcBef>
                <a:spcPts val="1800"/>
              </a:spcBef>
            </a:pPr>
            <a:r>
              <a:rPr lang="en-US" dirty="0">
                <a:solidFill>
                  <a:schemeClr val="accent3"/>
                </a:solidFill>
              </a:rPr>
              <a:t>Epidemiology Of Our Top Liver Conditions</a:t>
            </a:r>
          </a:p>
          <a:p>
            <a:pPr>
              <a:spcBef>
                <a:spcPts val="1800"/>
              </a:spcBef>
            </a:pPr>
            <a:r>
              <a:rPr lang="en-US" dirty="0">
                <a:solidFill>
                  <a:schemeClr val="accent3"/>
                </a:solidFill>
              </a:rPr>
              <a:t>Liver Biopsy: Historical Review</a:t>
            </a:r>
          </a:p>
          <a:p>
            <a:pPr>
              <a:spcBef>
                <a:spcPts val="1800"/>
              </a:spcBef>
            </a:pPr>
            <a:r>
              <a:rPr lang="en-US" dirty="0">
                <a:solidFill>
                  <a:schemeClr val="accent3"/>
                </a:solidFill>
              </a:rPr>
              <a:t>Noninvasive liver testing</a:t>
            </a:r>
          </a:p>
          <a:p>
            <a:pPr>
              <a:spcBef>
                <a:spcPts val="1800"/>
              </a:spcBef>
            </a:pPr>
            <a:r>
              <a:rPr lang="en-US" dirty="0">
                <a:solidFill>
                  <a:schemeClr val="accent3"/>
                </a:solidFill>
              </a:rPr>
              <a:t>Underwriting Risks for Hep B, Hep C, ALD and MASLD using Noninvasive Testing </a:t>
            </a:r>
          </a:p>
          <a:p>
            <a:pPr>
              <a:spcBef>
                <a:spcPts val="1800"/>
              </a:spcBef>
            </a:pPr>
            <a:r>
              <a:rPr lang="en-US" dirty="0">
                <a:solidFill>
                  <a:schemeClr val="accent3"/>
                </a:solidFill>
              </a:rPr>
              <a:t>Case studies</a:t>
            </a:r>
          </a:p>
          <a:p>
            <a:pPr marL="0" indent="0">
              <a:spcBef>
                <a:spcPts val="1800"/>
              </a:spcBef>
              <a:buNone/>
            </a:pPr>
            <a:endParaRPr lang="en-US" dirty="0">
              <a:solidFill>
                <a:schemeClr val="accent3"/>
              </a:solidFill>
            </a:endParaRPr>
          </a:p>
        </p:txBody>
      </p:sp>
      <p:pic>
        <p:nvPicPr>
          <p:cNvPr id="4" name="Picture 3">
            <a:extLst>
              <a:ext uri="{FF2B5EF4-FFF2-40B4-BE49-F238E27FC236}">
                <a16:creationId xmlns:a16="http://schemas.microsoft.com/office/drawing/2014/main" id="{50285756-5EE1-41EA-BABC-CA38F6AD1BCC}"/>
              </a:ext>
            </a:extLst>
          </p:cNvPr>
          <p:cNvPicPr>
            <a:picLocks noChangeAspect="1"/>
          </p:cNvPicPr>
          <p:nvPr/>
        </p:nvPicPr>
        <p:blipFill>
          <a:blip r:embed="rId4"/>
          <a:stretch>
            <a:fillRect/>
          </a:stretch>
        </p:blipFill>
        <p:spPr>
          <a:xfrm>
            <a:off x="0" y="0"/>
            <a:ext cx="4066032" cy="6858000"/>
          </a:xfrm>
          <a:prstGeom prst="rect">
            <a:avLst/>
          </a:prstGeom>
        </p:spPr>
      </p:pic>
      <p:pic>
        <p:nvPicPr>
          <p:cNvPr id="5" name="Picture 4">
            <a:extLst>
              <a:ext uri="{FF2B5EF4-FFF2-40B4-BE49-F238E27FC236}">
                <a16:creationId xmlns:a16="http://schemas.microsoft.com/office/drawing/2014/main" id="{BF17660D-FB8E-41FE-BFF0-5F43F7843B5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 name="Title 1"/>
          <p:cNvSpPr>
            <a:spLocks noGrp="1"/>
          </p:cNvSpPr>
          <p:nvPr>
            <p:ph type="title"/>
          </p:nvPr>
        </p:nvSpPr>
        <p:spPr>
          <a:xfrm>
            <a:off x="495497" y="2057400"/>
            <a:ext cx="2895600" cy="752475"/>
          </a:xfrm>
        </p:spPr>
        <p:txBody>
          <a:bodyPr anchor="ctr"/>
          <a:lstStyle/>
          <a:p>
            <a:pPr algn="ctr"/>
            <a:r>
              <a:rPr lang="en-US" sz="3600" dirty="0">
                <a:solidFill>
                  <a:schemeClr val="bg1"/>
                </a:solidFill>
              </a:rPr>
              <a:t>AGENDA</a:t>
            </a:r>
          </a:p>
        </p:txBody>
      </p:sp>
      <p:sp>
        <p:nvSpPr>
          <p:cNvPr id="6" name="Slide Number Placeholder 1">
            <a:extLst>
              <a:ext uri="{FF2B5EF4-FFF2-40B4-BE49-F238E27FC236}">
                <a16:creationId xmlns:a16="http://schemas.microsoft.com/office/drawing/2014/main" id="{F4EBC09F-5092-41EC-BB94-3DDA61225EA9}"/>
              </a:ext>
            </a:extLst>
          </p:cNvPr>
          <p:cNvSpPr>
            <a:spLocks noGrp="1"/>
          </p:cNvSpPr>
          <p:nvPr>
            <p:ph type="sldNum" sz="quarter" idx="12"/>
          </p:nvPr>
        </p:nvSpPr>
        <p:spPr>
          <a:xfrm>
            <a:off x="11414762" y="6472512"/>
            <a:ext cx="287008" cy="182562"/>
          </a:xfrm>
        </p:spPr>
        <p:txBody>
          <a:bodyPr/>
          <a:lstStyle/>
          <a:p>
            <a:fld id="{5E4D2043-7E31-4A53-BD33-72A88E682172}" type="slidenum">
              <a:rPr lang="en-GB" smtClean="0"/>
              <a:pPr/>
              <a:t>2</a:t>
            </a:fld>
            <a:endParaRPr lang="en-GB" dirty="0"/>
          </a:p>
        </p:txBody>
      </p:sp>
    </p:spTree>
    <p:extLst>
      <p:ext uri="{BB962C8B-B14F-4D97-AF65-F5344CB8AC3E}">
        <p14:creationId xmlns:p14="http://schemas.microsoft.com/office/powerpoint/2010/main" val="3928424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Liver Histology</a:t>
            </a:r>
          </a:p>
        </p:txBody>
      </p:sp>
      <p:sp>
        <p:nvSpPr>
          <p:cNvPr id="3" name="Content Placeholder 2"/>
          <p:cNvSpPr>
            <a:spLocks noGrp="1"/>
          </p:cNvSpPr>
          <p:nvPr>
            <p:ph type="body" sz="quarter" idx="12"/>
          </p:nvPr>
        </p:nvSpPr>
        <p:spPr/>
        <p:txBody>
          <a:bodyPr/>
          <a:lstStyle/>
          <a:p>
            <a:r>
              <a:rPr lang="en-US" sz="2800" dirty="0"/>
              <a:t>Grade – Inflammation</a:t>
            </a:r>
          </a:p>
          <a:p>
            <a:r>
              <a:rPr lang="en-US" sz="2800" dirty="0"/>
              <a:t>Stage - Fibrosis</a:t>
            </a:r>
          </a:p>
        </p:txBody>
      </p:sp>
      <p:sp>
        <p:nvSpPr>
          <p:cNvPr id="4" name="Slide Number Placeholder 4">
            <a:extLst>
              <a:ext uri="{FF2B5EF4-FFF2-40B4-BE49-F238E27FC236}">
                <a16:creationId xmlns:a16="http://schemas.microsoft.com/office/drawing/2014/main" id="{DB0EA66B-5762-4E81-8812-B0D2E9E07E81}"/>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20</a:t>
            </a:fld>
            <a:endParaRPr lang="en-GB" dirty="0">
              <a:solidFill>
                <a:schemeClr val="bg1"/>
              </a:solidFill>
            </a:endParaRPr>
          </a:p>
        </p:txBody>
      </p:sp>
    </p:spTree>
    <p:extLst>
      <p:ext uri="{BB962C8B-B14F-4D97-AF65-F5344CB8AC3E}">
        <p14:creationId xmlns:p14="http://schemas.microsoft.com/office/powerpoint/2010/main" val="3408856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5257800" y="304800"/>
            <a:ext cx="5979805" cy="2819400"/>
          </a:xfrm>
          <a:prstGeom prst="rect">
            <a:avLst/>
          </a:prstGeom>
        </p:spPr>
      </p:pic>
      <p:pic>
        <p:nvPicPr>
          <p:cNvPr id="6" name="Picture 5"/>
          <p:cNvPicPr>
            <a:picLocks noChangeAspect="1"/>
          </p:cNvPicPr>
          <p:nvPr/>
        </p:nvPicPr>
        <p:blipFill>
          <a:blip r:embed="rId6"/>
          <a:stretch>
            <a:fillRect/>
          </a:stretch>
        </p:blipFill>
        <p:spPr>
          <a:xfrm>
            <a:off x="4990767" y="3352800"/>
            <a:ext cx="6591634" cy="2981080"/>
          </a:xfrm>
          <a:prstGeom prst="rect">
            <a:avLst/>
          </a:prstGeom>
        </p:spPr>
      </p:pic>
      <p:sp>
        <p:nvSpPr>
          <p:cNvPr id="7" name="Subtitle 3">
            <a:extLst>
              <a:ext uri="{FF2B5EF4-FFF2-40B4-BE49-F238E27FC236}">
                <a16:creationId xmlns:a16="http://schemas.microsoft.com/office/drawing/2014/main" id="{1D70050C-F156-4ED6-9DDB-CD863B6C61F6}"/>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8" name="Title 1">
            <a:extLst>
              <a:ext uri="{FF2B5EF4-FFF2-40B4-BE49-F238E27FC236}">
                <a16:creationId xmlns:a16="http://schemas.microsoft.com/office/drawing/2014/main" id="{15E83CD7-6446-4EC8-A77D-753F93BB3FE3}"/>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Liver Biopsy Grading and Staging</a:t>
            </a:r>
          </a:p>
        </p:txBody>
      </p:sp>
      <p:pic>
        <p:nvPicPr>
          <p:cNvPr id="9" name="Picture 8">
            <a:extLst>
              <a:ext uri="{FF2B5EF4-FFF2-40B4-BE49-F238E27FC236}">
                <a16:creationId xmlns:a16="http://schemas.microsoft.com/office/drawing/2014/main" id="{7C286F1E-B7FE-4725-8F62-E68E4C7A2559}"/>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grpSp>
        <p:nvGrpSpPr>
          <p:cNvPr id="11" name="Group 10">
            <a:extLst>
              <a:ext uri="{FF2B5EF4-FFF2-40B4-BE49-F238E27FC236}">
                <a16:creationId xmlns:a16="http://schemas.microsoft.com/office/drawing/2014/main" id="{47434527-B0DB-4239-B951-EC06791AC330}"/>
              </a:ext>
            </a:extLst>
          </p:cNvPr>
          <p:cNvGrpSpPr/>
          <p:nvPr/>
        </p:nvGrpSpPr>
        <p:grpSpPr>
          <a:xfrm>
            <a:off x="1668142" y="2971800"/>
            <a:ext cx="973270" cy="0"/>
            <a:chOff x="7150100" y="3662052"/>
            <a:chExt cx="603250" cy="0"/>
          </a:xfrm>
        </p:grpSpPr>
        <p:cxnSp>
          <p:nvCxnSpPr>
            <p:cNvPr id="12" name="Straight Connector 11">
              <a:extLst>
                <a:ext uri="{FF2B5EF4-FFF2-40B4-BE49-F238E27FC236}">
                  <a16:creationId xmlns:a16="http://schemas.microsoft.com/office/drawing/2014/main" id="{6C5061F1-0850-4524-8A63-77B615D8D4D2}"/>
                </a:ext>
              </a:extLst>
            </p:cNvPr>
            <p:cNvCxnSpPr>
              <a:cxnSpLocks/>
            </p:cNvCxnSpPr>
            <p:nvPr/>
          </p:nvCxnSpPr>
          <p:spPr>
            <a:xfrm>
              <a:off x="7150100" y="3662052"/>
              <a:ext cx="336550"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9B79F8-D243-4349-8291-5560002FB7AC}"/>
                </a:ext>
              </a:extLst>
            </p:cNvPr>
            <p:cNvCxnSpPr>
              <a:cxnSpLocks/>
            </p:cNvCxnSpPr>
            <p:nvPr/>
          </p:nvCxnSpPr>
          <p:spPr>
            <a:xfrm>
              <a:off x="7620000" y="3662052"/>
              <a:ext cx="0"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B0F92C-E348-4E67-8B95-5AB4C421298C}"/>
                </a:ext>
              </a:extLst>
            </p:cNvPr>
            <p:cNvCxnSpPr>
              <a:cxnSpLocks/>
            </p:cNvCxnSpPr>
            <p:nvPr/>
          </p:nvCxnSpPr>
          <p:spPr>
            <a:xfrm>
              <a:off x="7753350" y="3662052"/>
              <a:ext cx="0"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4">
            <a:extLst>
              <a:ext uri="{FF2B5EF4-FFF2-40B4-BE49-F238E27FC236}">
                <a16:creationId xmlns:a16="http://schemas.microsoft.com/office/drawing/2014/main" id="{8BE07A6C-EB02-487F-9C55-6D78E81E9C78}"/>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21</a:t>
            </a:fld>
            <a:endParaRPr lang="en-GB" dirty="0"/>
          </a:p>
        </p:txBody>
      </p:sp>
    </p:spTree>
    <p:extLst>
      <p:ext uri="{BB962C8B-B14F-4D97-AF65-F5344CB8AC3E}">
        <p14:creationId xmlns:p14="http://schemas.microsoft.com/office/powerpoint/2010/main" val="885963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3EEB8-8290-43D4-B61D-494FD2C5A3B9}"/>
              </a:ext>
            </a:extLst>
          </p:cNvPr>
          <p:cNvPicPr>
            <a:picLocks noChangeAspect="1"/>
          </p:cNvPicPr>
          <p:nvPr/>
        </p:nvPicPr>
        <p:blipFill>
          <a:blip r:embed="rId6"/>
          <a:stretch>
            <a:fillRect/>
          </a:stretch>
        </p:blipFill>
        <p:spPr>
          <a:xfrm>
            <a:off x="-49366" y="-1044"/>
            <a:ext cx="12192000" cy="6854572"/>
          </a:xfrm>
          <a:prstGeom prst="rect">
            <a:avLst/>
          </a:prstGeom>
        </p:spPr>
      </p:pic>
      <p:sp>
        <p:nvSpPr>
          <p:cNvPr id="6" name="Subtitle 3">
            <a:extLst>
              <a:ext uri="{FF2B5EF4-FFF2-40B4-BE49-F238E27FC236}">
                <a16:creationId xmlns:a16="http://schemas.microsoft.com/office/drawing/2014/main" id="{05D3B301-B19F-44E8-80ED-E204274F9914}"/>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prstClr val="white"/>
                </a:solidFill>
                <a:latin typeface="SwissReSans Light" panose="020B0504020202020204" pitchFamily="34" charset="0"/>
              </a:rPr>
              <a:t>How to Suspect Liver Cirrhosis w/o Biopsy</a:t>
            </a:r>
            <a:endParaRPr kumimoji="0" lang="en-US" sz="2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9" name="Rectangle 8">
            <a:extLst>
              <a:ext uri="{FF2B5EF4-FFF2-40B4-BE49-F238E27FC236}">
                <a16:creationId xmlns:a16="http://schemas.microsoft.com/office/drawing/2014/main" id="{4C4F380B-8DD7-4C22-9FA6-B70B09D97BE8}"/>
              </a:ext>
            </a:extLst>
          </p:cNvPr>
          <p:cNvSpPr/>
          <p:nvPr/>
        </p:nvSpPr>
        <p:spPr>
          <a:xfrm>
            <a:off x="1752600" y="1981200"/>
            <a:ext cx="9610745" cy="1904999"/>
          </a:xfrm>
          <a:prstGeom prst="rect">
            <a:avLst/>
          </a:prstGeom>
          <a:solidFill>
            <a:srgbClr val="0F4DBC">
              <a:alpha val="82000"/>
            </a:srgbClr>
          </a:solidFill>
          <a:ln w="12700" cap="flat" cmpd="sng" algn="ctr">
            <a:noFill/>
            <a:prstDash val="solid"/>
            <a:miter lim="800000"/>
          </a:ln>
          <a:effectLst/>
        </p:spPr>
        <p:txBody>
          <a:bodyPr rtlCol="0" anchor="ctr"/>
          <a:lstStyle/>
          <a:p>
            <a:pPr marL="0" marR="0" lvl="0" indent="0" algn="ctr" defTabSz="658242" eaLnBrk="1" fontAlgn="auto" latinLnBrk="0" hangingPunct="1">
              <a:lnSpc>
                <a:spcPct val="100000"/>
              </a:lnSpc>
              <a:spcBef>
                <a:spcPts val="0"/>
              </a:spcBef>
              <a:spcAft>
                <a:spcPts val="0"/>
              </a:spcAft>
              <a:buClrTx/>
              <a:buSzTx/>
              <a:buFontTx/>
              <a:buNone/>
              <a:tabLst/>
              <a:defRPr/>
            </a:pPr>
            <a:endParaRPr kumimoji="0" lang="en-US" sz="129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rapezoid 9">
            <a:extLst>
              <a:ext uri="{FF2B5EF4-FFF2-40B4-BE49-F238E27FC236}">
                <a16:creationId xmlns:a16="http://schemas.microsoft.com/office/drawing/2014/main" id="{5854CE22-1B0A-4B2C-81D0-D9FFC2123810}"/>
              </a:ext>
            </a:extLst>
          </p:cNvPr>
          <p:cNvSpPr/>
          <p:nvPr/>
        </p:nvSpPr>
        <p:spPr>
          <a:xfrm rot="10800000">
            <a:off x="1754458" y="3976755"/>
            <a:ext cx="9608886" cy="324197"/>
          </a:xfrm>
          <a:prstGeom prst="trapezoid">
            <a:avLst>
              <a:gd name="adj" fmla="val 383439"/>
            </a:avLst>
          </a:prstGeom>
          <a:solidFill>
            <a:srgbClr val="5783D0">
              <a:alpha val="90000"/>
            </a:srgbClr>
          </a:solidFill>
          <a:ln w="12700" cap="flat" cmpd="sng" algn="ctr">
            <a:noFill/>
            <a:prstDash val="solid"/>
            <a:miter lim="800000"/>
          </a:ln>
          <a:effectLst/>
        </p:spPr>
        <p:txBody>
          <a:bodyPr rtlCol="0" anchor="ctr"/>
          <a:lstStyle/>
          <a:p>
            <a:pPr marL="0" marR="0" lvl="0" indent="0" algn="ctr" defTabSz="658242" eaLnBrk="1" fontAlgn="auto" latinLnBrk="0" hangingPunct="1">
              <a:lnSpc>
                <a:spcPct val="100000"/>
              </a:lnSpc>
              <a:spcBef>
                <a:spcPts val="0"/>
              </a:spcBef>
              <a:spcAft>
                <a:spcPts val="0"/>
              </a:spcAft>
              <a:buClrTx/>
              <a:buSzTx/>
              <a:buFontTx/>
              <a:buNone/>
              <a:tabLst/>
              <a:defRPr/>
            </a:pPr>
            <a:endParaRPr kumimoji="0" lang="en-US" sz="129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8BC5B5E-0EA7-49EE-8FE9-59F32A82339F}"/>
              </a:ext>
            </a:extLst>
          </p:cNvPr>
          <p:cNvSpPr/>
          <p:nvPr/>
        </p:nvSpPr>
        <p:spPr>
          <a:xfrm>
            <a:off x="1990745" y="2030849"/>
            <a:ext cx="9144000" cy="1785104"/>
          </a:xfrm>
          <a:prstGeom prst="rect">
            <a:avLst/>
          </a:prstGeom>
        </p:spPr>
        <p:txBody>
          <a:bodyPr wrap="square">
            <a:spAutoFit/>
          </a:bodyPr>
          <a:lstStyle/>
          <a:p>
            <a:pPr marL="182563" lvl="0" indent="-182563">
              <a:spcBef>
                <a:spcPts val="1200"/>
              </a:spcBef>
              <a:buSzPct val="100000"/>
              <a:buFont typeface="Arial" pitchFamily="34" charset="0"/>
              <a:buChar char="•"/>
            </a:pPr>
            <a:r>
              <a:rPr lang="en-US" b="1" dirty="0">
                <a:solidFill>
                  <a:prstClr val="white"/>
                </a:solidFill>
                <a:latin typeface="SwissReSans Light" panose="020B0504020202020204" pitchFamily="34" charset="0"/>
              </a:rPr>
              <a:t>Stigmata of chronic liver disease</a:t>
            </a:r>
            <a:r>
              <a:rPr lang="en-US" dirty="0">
                <a:solidFill>
                  <a:prstClr val="white"/>
                </a:solidFill>
                <a:latin typeface="SwissReSans Light" panose="020B0504020202020204" pitchFamily="34" charset="0"/>
              </a:rPr>
              <a:t>: physical exam findings</a:t>
            </a:r>
          </a:p>
          <a:p>
            <a:pPr marL="182563" lvl="0" indent="-182563">
              <a:spcBef>
                <a:spcPts val="1200"/>
              </a:spcBef>
              <a:buSzPct val="100000"/>
              <a:buFont typeface="Arial" pitchFamily="34" charset="0"/>
              <a:buChar char="•"/>
            </a:pPr>
            <a:r>
              <a:rPr lang="en-US" dirty="0">
                <a:solidFill>
                  <a:prstClr val="white"/>
                </a:solidFill>
                <a:latin typeface="SwissReSans Light" panose="020B0504020202020204" pitchFamily="34" charset="0"/>
              </a:rPr>
              <a:t>Evidence of cirrhosis on lab or radiologic testing or by direct visualization while undergoing surgical procedure</a:t>
            </a:r>
          </a:p>
          <a:p>
            <a:pPr marL="182563" lvl="0" indent="-182563">
              <a:spcBef>
                <a:spcPts val="1200"/>
              </a:spcBef>
              <a:buSzPct val="100000"/>
              <a:buFont typeface="Arial" pitchFamily="34" charset="0"/>
              <a:buChar char="•"/>
            </a:pPr>
            <a:r>
              <a:rPr lang="en-US" b="1" dirty="0">
                <a:solidFill>
                  <a:prstClr val="white"/>
                </a:solidFill>
                <a:latin typeface="SwissReSans Light" panose="020B0504020202020204" pitchFamily="34" charset="0"/>
              </a:rPr>
              <a:t>Evidence of decompensated cirrhosis: esophageal varices, ascites, spontaneous bacterial peritonitis or hepatic encephalopathy</a:t>
            </a:r>
            <a:endParaRPr lang="en-US" b="1" dirty="0">
              <a:latin typeface="SwissReSans Light" panose="020B0504020202020204" pitchFamily="34" charset="0"/>
            </a:endParaRPr>
          </a:p>
        </p:txBody>
      </p:sp>
      <p:pic>
        <p:nvPicPr>
          <p:cNvPr id="18" name="Picture 17">
            <a:extLst>
              <a:ext uri="{FF2B5EF4-FFF2-40B4-BE49-F238E27FC236}">
                <a16:creationId xmlns:a16="http://schemas.microsoft.com/office/drawing/2014/main" id="{94FFDD5B-9E77-4196-B33D-0900FE03D6F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9" name="Footer">
            <a:extLst>
              <a:ext uri="{FF2B5EF4-FFF2-40B4-BE49-F238E27FC236}">
                <a16:creationId xmlns:a16="http://schemas.microsoft.com/office/drawing/2014/main" id="{937B177C-5B50-42F7-9E44-39CB0C43B55A}"/>
              </a:ext>
            </a:extLst>
          </p:cNvPr>
          <p:cNvSpPr txBox="1">
            <a:spLocks/>
          </p:cNvSpPr>
          <p:nvPr>
            <p:custDataLst>
              <p:tags r:id="rId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dk1"/>
                </a:solidFill>
                <a:latin typeface="SwissReSans" pitchFamily="34" charset="0"/>
                <a:ea typeface="+mn-ea"/>
                <a:cs typeface="+mn-cs"/>
              </a:rPr>
              <a:t>Elyssa Del Valle, M.D.</a:t>
            </a:r>
            <a:endParaRPr lang="en-GB" sz="1000" b="0" kern="1200" dirty="0">
              <a:solidFill>
                <a:schemeClr val="dk1"/>
              </a:solidFill>
              <a:latin typeface="SwissReSans" pitchFamily="34" charset="0"/>
              <a:ea typeface="+mn-ea"/>
              <a:cs typeface="+mn-cs"/>
            </a:endParaRPr>
          </a:p>
        </p:txBody>
      </p:sp>
      <p:sp>
        <p:nvSpPr>
          <p:cNvPr id="16" name="Slide Number Placeholder 4">
            <a:extLst>
              <a:ext uri="{FF2B5EF4-FFF2-40B4-BE49-F238E27FC236}">
                <a16:creationId xmlns:a16="http://schemas.microsoft.com/office/drawing/2014/main" id="{AE78803A-FF32-4C6F-A14B-515C931A65DC}"/>
              </a:ext>
            </a:extLst>
          </p:cNvPr>
          <p:cNvSpPr txBox="1">
            <a:spLocks/>
          </p:cNvSpPr>
          <p:nvPr>
            <p:custDataLst>
              <p:tags r:id="rId3"/>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22</a:t>
            </a:fld>
            <a:endParaRPr lang="en-GB" dirty="0"/>
          </a:p>
        </p:txBody>
      </p:sp>
    </p:spTree>
    <p:extLst>
      <p:ext uri="{BB962C8B-B14F-4D97-AF65-F5344CB8AC3E}">
        <p14:creationId xmlns:p14="http://schemas.microsoft.com/office/powerpoint/2010/main" val="977504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E9FE2A-3B0F-4ECC-A100-6AB5FEC21E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44" b="7706"/>
          <a:stretch/>
        </p:blipFill>
        <p:spPr>
          <a:xfrm>
            <a:off x="0" y="0"/>
            <a:ext cx="12192001" cy="6942138"/>
          </a:xfrm>
          <a:prstGeom prst="rect">
            <a:avLst/>
          </a:prstGeom>
        </p:spPr>
      </p:pic>
      <p:sp>
        <p:nvSpPr>
          <p:cNvPr id="6" name="Subtitle 3">
            <a:extLst>
              <a:ext uri="{FF2B5EF4-FFF2-40B4-BE49-F238E27FC236}">
                <a16:creationId xmlns:a16="http://schemas.microsoft.com/office/drawing/2014/main" id="{C0A0D06A-754C-4547-8186-ACE56F40C2F3}"/>
              </a:ext>
            </a:extLst>
          </p:cNvPr>
          <p:cNvSpPr txBox="1">
            <a:spLocks/>
          </p:cNvSpPr>
          <p:nvPr/>
        </p:nvSpPr>
        <p:spPr bwMode="black">
          <a:xfrm>
            <a:off x="0" y="0"/>
            <a:ext cx="7467600" cy="1146040"/>
          </a:xfrm>
          <a:prstGeom prst="rect">
            <a:avLst/>
          </a:prstGeom>
          <a:gradFill>
            <a:gsLst>
              <a:gs pos="0">
                <a:srgbClr val="00A9E0">
                  <a:alpha val="82000"/>
                </a:srgbClr>
              </a:gs>
              <a:gs pos="100000">
                <a:srgbClr val="0F4DBC">
                  <a:alpha val="80000"/>
                </a:srgbClr>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1937" lvl="1" indent="0">
              <a:spcBef>
                <a:spcPts val="0"/>
              </a:spcBef>
              <a:buNone/>
              <a:defRPr/>
            </a:pPr>
            <a:r>
              <a:rPr lang="en-US" sz="3600" dirty="0">
                <a:solidFill>
                  <a:prstClr val="white"/>
                </a:solidFill>
                <a:latin typeface="SwissReSans Light" panose="020B0504020202020204" pitchFamily="34" charset="0"/>
              </a:rPr>
              <a:t>Liver Cirrhosis: Complications</a:t>
            </a:r>
            <a:endParaRPr kumimoji="0" lang="en-US" sz="28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grpSp>
        <p:nvGrpSpPr>
          <p:cNvPr id="28" name="Group 27">
            <a:extLst>
              <a:ext uri="{FF2B5EF4-FFF2-40B4-BE49-F238E27FC236}">
                <a16:creationId xmlns:a16="http://schemas.microsoft.com/office/drawing/2014/main" id="{7CAAAD86-9DF0-4402-B424-A1890713D80C}"/>
              </a:ext>
            </a:extLst>
          </p:cNvPr>
          <p:cNvGrpSpPr/>
          <p:nvPr/>
        </p:nvGrpSpPr>
        <p:grpSpPr>
          <a:xfrm>
            <a:off x="470242" y="2705100"/>
            <a:ext cx="1444007" cy="1371600"/>
            <a:chOff x="470242" y="1750689"/>
            <a:chExt cx="1444007" cy="1371600"/>
          </a:xfrm>
        </p:grpSpPr>
        <p:sp>
          <p:nvSpPr>
            <p:cNvPr id="9" name="Oval 8">
              <a:extLst>
                <a:ext uri="{FF2B5EF4-FFF2-40B4-BE49-F238E27FC236}">
                  <a16:creationId xmlns:a16="http://schemas.microsoft.com/office/drawing/2014/main" id="{3BA5347D-9A9B-4AA7-B810-5DD560CC5C61}"/>
                </a:ext>
              </a:extLst>
            </p:cNvPr>
            <p:cNvSpPr/>
            <p:nvPr/>
          </p:nvSpPr>
          <p:spPr>
            <a:xfrm>
              <a:off x="470242" y="1750689"/>
              <a:ext cx="1371600" cy="1371600"/>
            </a:xfrm>
            <a:prstGeom prst="ellipse">
              <a:avLst/>
            </a:prstGeom>
            <a:solidFill>
              <a:srgbClr val="0F4DBC">
                <a:alpha val="74000"/>
              </a:srgbClr>
            </a:solidFill>
            <a:ln w="28575">
              <a:solidFill>
                <a:srgbClr val="0F4DB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wissReSans"/>
                <a:ea typeface="+mn-ea"/>
                <a:cs typeface="+mn-cs"/>
              </a:endParaRPr>
            </a:p>
          </p:txBody>
        </p:sp>
        <p:sp>
          <p:nvSpPr>
            <p:cNvPr id="10" name="TextBox 9">
              <a:extLst>
                <a:ext uri="{FF2B5EF4-FFF2-40B4-BE49-F238E27FC236}">
                  <a16:creationId xmlns:a16="http://schemas.microsoft.com/office/drawing/2014/main" id="{97ED989E-A716-4D68-B259-1EE242113E82}"/>
                </a:ext>
              </a:extLst>
            </p:cNvPr>
            <p:cNvSpPr txBox="1"/>
            <p:nvPr/>
          </p:nvSpPr>
          <p:spPr>
            <a:xfrm>
              <a:off x="561831" y="2205657"/>
              <a:ext cx="1352418" cy="584775"/>
            </a:xfrm>
            <a:prstGeom prst="rect">
              <a:avLst/>
            </a:prstGeom>
            <a:noFill/>
          </p:spPr>
          <p:txBody>
            <a:bodyPr wrap="square" rtlCol="0">
              <a:spAutoFit/>
            </a:bodyPr>
            <a:lstStyle/>
            <a:p>
              <a:pPr lvl="0" algn="ctr">
                <a:defRPr/>
              </a:pPr>
              <a:r>
                <a:rPr lang="en-GB" sz="1600" dirty="0">
                  <a:solidFill>
                    <a:prstClr val="white"/>
                  </a:solidFill>
                </a:rPr>
                <a:t>Variceal hemorrhage</a:t>
              </a:r>
              <a:endParaRPr kumimoji="0" lang="en-GB" sz="1600" b="0" i="0" u="none" strike="noStrike" kern="1200" cap="none" spc="0" normalizeH="0" baseline="0" noProof="0" dirty="0">
                <a:ln>
                  <a:noFill/>
                </a:ln>
                <a:solidFill>
                  <a:prstClr val="white"/>
                </a:solidFill>
                <a:effectLst/>
                <a:uLnTx/>
                <a:uFillTx/>
                <a:latin typeface="SwissReSans"/>
                <a:ea typeface="+mn-ea"/>
                <a:cs typeface="+mn-cs"/>
              </a:endParaRPr>
            </a:p>
          </p:txBody>
        </p:sp>
      </p:grpSp>
      <p:grpSp>
        <p:nvGrpSpPr>
          <p:cNvPr id="31" name="Group 30">
            <a:extLst>
              <a:ext uri="{FF2B5EF4-FFF2-40B4-BE49-F238E27FC236}">
                <a16:creationId xmlns:a16="http://schemas.microsoft.com/office/drawing/2014/main" id="{A9EAF43E-300E-4D32-B200-A8D57AA8EC36}"/>
              </a:ext>
            </a:extLst>
          </p:cNvPr>
          <p:cNvGrpSpPr/>
          <p:nvPr/>
        </p:nvGrpSpPr>
        <p:grpSpPr>
          <a:xfrm>
            <a:off x="5405981" y="1601008"/>
            <a:ext cx="1781369" cy="1544318"/>
            <a:chOff x="5566673" y="2705100"/>
            <a:chExt cx="1371600" cy="1371600"/>
          </a:xfrm>
        </p:grpSpPr>
        <p:sp>
          <p:nvSpPr>
            <p:cNvPr id="11" name="Oval 10">
              <a:extLst>
                <a:ext uri="{FF2B5EF4-FFF2-40B4-BE49-F238E27FC236}">
                  <a16:creationId xmlns:a16="http://schemas.microsoft.com/office/drawing/2014/main" id="{8E78928D-B7AA-4B55-9A9D-C1CED985C7F8}"/>
                </a:ext>
              </a:extLst>
            </p:cNvPr>
            <p:cNvSpPr/>
            <p:nvPr/>
          </p:nvSpPr>
          <p:spPr>
            <a:xfrm>
              <a:off x="5566673" y="2705100"/>
              <a:ext cx="1371600" cy="13716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2" name="TextBox 11">
              <a:extLst>
                <a:ext uri="{FF2B5EF4-FFF2-40B4-BE49-F238E27FC236}">
                  <a16:creationId xmlns:a16="http://schemas.microsoft.com/office/drawing/2014/main" id="{795086CE-ECEE-4F82-BF76-65A5498E9410}"/>
                </a:ext>
              </a:extLst>
            </p:cNvPr>
            <p:cNvSpPr txBox="1"/>
            <p:nvPr/>
          </p:nvSpPr>
          <p:spPr>
            <a:xfrm>
              <a:off x="5611343" y="3160068"/>
              <a:ext cx="1280011" cy="830997"/>
            </a:xfrm>
            <a:prstGeom prst="rect">
              <a:avLst/>
            </a:prstGeom>
            <a:noFill/>
          </p:spPr>
          <p:txBody>
            <a:bodyPr wrap="square" rtlCol="0">
              <a:spAutoFit/>
            </a:bodyPr>
            <a:lstStyle/>
            <a:p>
              <a:pPr lvl="0" algn="ctr">
                <a:defRPr/>
              </a:pPr>
              <a:r>
                <a:rPr lang="en-GB" sz="1600" kern="0" dirty="0">
                  <a:solidFill>
                    <a:prstClr val="white"/>
                  </a:solidFill>
                </a:rPr>
                <a:t>Hepatic encephalopathy</a:t>
              </a:r>
              <a:endParaRPr kumimoji="0" lang="en-GB" sz="1600" b="0" i="0" u="none" strike="noStrike" kern="0" cap="none" spc="0" normalizeH="0" baseline="0" noProof="0" dirty="0">
                <a:ln>
                  <a:noFill/>
                </a:ln>
                <a:solidFill>
                  <a:prstClr val="white"/>
                </a:solidFill>
                <a:effectLst/>
                <a:uLnTx/>
                <a:uFillTx/>
              </a:endParaRPr>
            </a:p>
          </p:txBody>
        </p:sp>
      </p:grpSp>
      <p:grpSp>
        <p:nvGrpSpPr>
          <p:cNvPr id="30" name="Group 29">
            <a:extLst>
              <a:ext uri="{FF2B5EF4-FFF2-40B4-BE49-F238E27FC236}">
                <a16:creationId xmlns:a16="http://schemas.microsoft.com/office/drawing/2014/main" id="{D860D2E1-6397-4ADD-AC2A-B9E5966096D2}"/>
              </a:ext>
            </a:extLst>
          </p:cNvPr>
          <p:cNvGrpSpPr/>
          <p:nvPr/>
        </p:nvGrpSpPr>
        <p:grpSpPr>
          <a:xfrm>
            <a:off x="3637266" y="2420314"/>
            <a:ext cx="1754660" cy="1656386"/>
            <a:chOff x="3703988" y="1773726"/>
            <a:chExt cx="1371600" cy="1371600"/>
          </a:xfrm>
        </p:grpSpPr>
        <p:sp>
          <p:nvSpPr>
            <p:cNvPr id="13" name="Oval 12">
              <a:extLst>
                <a:ext uri="{FF2B5EF4-FFF2-40B4-BE49-F238E27FC236}">
                  <a16:creationId xmlns:a16="http://schemas.microsoft.com/office/drawing/2014/main" id="{C1C6AEFB-0EB0-43C9-954D-24EADC0021D0}"/>
                </a:ext>
              </a:extLst>
            </p:cNvPr>
            <p:cNvSpPr/>
            <p:nvPr/>
          </p:nvSpPr>
          <p:spPr>
            <a:xfrm>
              <a:off x="3703988" y="1773726"/>
              <a:ext cx="1371600" cy="13716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4" name="TextBox 13">
              <a:extLst>
                <a:ext uri="{FF2B5EF4-FFF2-40B4-BE49-F238E27FC236}">
                  <a16:creationId xmlns:a16="http://schemas.microsoft.com/office/drawing/2014/main" id="{F984E727-FB20-4205-A62E-AC56D576C618}"/>
                </a:ext>
              </a:extLst>
            </p:cNvPr>
            <p:cNvSpPr txBox="1"/>
            <p:nvPr/>
          </p:nvSpPr>
          <p:spPr>
            <a:xfrm>
              <a:off x="3795577" y="2136361"/>
              <a:ext cx="1188422" cy="688122"/>
            </a:xfrm>
            <a:prstGeom prst="rect">
              <a:avLst/>
            </a:prstGeom>
            <a:noFill/>
          </p:spPr>
          <p:txBody>
            <a:bodyPr wrap="square" rtlCol="0">
              <a:spAutoFit/>
            </a:bodyPr>
            <a:lstStyle/>
            <a:p>
              <a:pPr lvl="0" algn="ctr">
                <a:defRPr/>
              </a:pPr>
              <a:r>
                <a:rPr lang="en-GB" sz="1600" kern="0" dirty="0">
                  <a:solidFill>
                    <a:prstClr val="white"/>
                  </a:solidFill>
                </a:rPr>
                <a:t>Spontaneous bacterial peritonitis</a:t>
              </a:r>
              <a:endParaRPr kumimoji="0" lang="en-GB" sz="1600" b="0" i="0" u="none" strike="noStrike" kern="0" cap="none" spc="0" normalizeH="0" baseline="0" noProof="0" dirty="0">
                <a:ln>
                  <a:noFill/>
                </a:ln>
                <a:solidFill>
                  <a:prstClr val="white"/>
                </a:solidFill>
                <a:effectLst/>
                <a:uLnTx/>
                <a:uFillTx/>
              </a:endParaRPr>
            </a:p>
          </p:txBody>
        </p:sp>
      </p:grpSp>
      <p:grpSp>
        <p:nvGrpSpPr>
          <p:cNvPr id="33" name="Group 32">
            <a:extLst>
              <a:ext uri="{FF2B5EF4-FFF2-40B4-BE49-F238E27FC236}">
                <a16:creationId xmlns:a16="http://schemas.microsoft.com/office/drawing/2014/main" id="{FA184F73-D615-4CB6-A491-4848C7F4259A}"/>
              </a:ext>
            </a:extLst>
          </p:cNvPr>
          <p:cNvGrpSpPr/>
          <p:nvPr/>
        </p:nvGrpSpPr>
        <p:grpSpPr>
          <a:xfrm>
            <a:off x="8701884" y="1601008"/>
            <a:ext cx="1729185" cy="1544318"/>
            <a:chOff x="8793474" y="2705100"/>
            <a:chExt cx="1371600" cy="1371600"/>
          </a:xfrm>
        </p:grpSpPr>
        <p:sp>
          <p:nvSpPr>
            <p:cNvPr id="15" name="Oval 14">
              <a:extLst>
                <a:ext uri="{FF2B5EF4-FFF2-40B4-BE49-F238E27FC236}">
                  <a16:creationId xmlns:a16="http://schemas.microsoft.com/office/drawing/2014/main" id="{12920EE0-D2AB-4546-841C-340FC86EEAB8}"/>
                </a:ext>
              </a:extLst>
            </p:cNvPr>
            <p:cNvSpPr/>
            <p:nvPr/>
          </p:nvSpPr>
          <p:spPr>
            <a:xfrm>
              <a:off x="8793474" y="2705100"/>
              <a:ext cx="1371600" cy="13716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6" name="TextBox 15">
              <a:extLst>
                <a:ext uri="{FF2B5EF4-FFF2-40B4-BE49-F238E27FC236}">
                  <a16:creationId xmlns:a16="http://schemas.microsoft.com/office/drawing/2014/main" id="{FFF5305C-1639-4254-AC87-B5F88F72E658}"/>
                </a:ext>
              </a:extLst>
            </p:cNvPr>
            <p:cNvSpPr txBox="1"/>
            <p:nvPr/>
          </p:nvSpPr>
          <p:spPr>
            <a:xfrm>
              <a:off x="8885063" y="3160068"/>
              <a:ext cx="1188422" cy="523220"/>
            </a:xfrm>
            <a:prstGeom prst="rect">
              <a:avLst/>
            </a:prstGeom>
            <a:noFill/>
          </p:spPr>
          <p:txBody>
            <a:bodyPr wrap="square" rtlCol="0">
              <a:spAutoFit/>
            </a:bodyPr>
            <a:lstStyle/>
            <a:p>
              <a:pPr lvl="0" algn="ctr">
                <a:defRPr/>
              </a:pPr>
              <a:r>
                <a:rPr lang="en-GB" sz="1600" kern="0" dirty="0">
                  <a:solidFill>
                    <a:prstClr val="white"/>
                  </a:solidFill>
                </a:rPr>
                <a:t>Hepatorenal syndrome</a:t>
              </a:r>
              <a:endParaRPr kumimoji="0" lang="en-GB" sz="1600" b="0" i="0" u="none" strike="noStrike" kern="0" cap="none" spc="0" normalizeH="0" baseline="0" noProof="0" dirty="0">
                <a:ln>
                  <a:noFill/>
                </a:ln>
                <a:solidFill>
                  <a:prstClr val="white"/>
                </a:solidFill>
                <a:effectLst/>
                <a:uLnTx/>
                <a:uFillTx/>
              </a:endParaRPr>
            </a:p>
          </p:txBody>
        </p:sp>
      </p:grpSp>
      <p:grpSp>
        <p:nvGrpSpPr>
          <p:cNvPr id="32" name="Group 31">
            <a:extLst>
              <a:ext uri="{FF2B5EF4-FFF2-40B4-BE49-F238E27FC236}">
                <a16:creationId xmlns:a16="http://schemas.microsoft.com/office/drawing/2014/main" id="{F9FF5EFD-13FF-4A1B-ABCD-4968E7AD4363}"/>
              </a:ext>
            </a:extLst>
          </p:cNvPr>
          <p:cNvGrpSpPr/>
          <p:nvPr/>
        </p:nvGrpSpPr>
        <p:grpSpPr>
          <a:xfrm>
            <a:off x="7014747" y="2705100"/>
            <a:ext cx="1807557" cy="1544318"/>
            <a:chOff x="7337769" y="1664938"/>
            <a:chExt cx="1371600" cy="1371600"/>
          </a:xfrm>
        </p:grpSpPr>
        <p:sp>
          <p:nvSpPr>
            <p:cNvPr id="17" name="Oval 16">
              <a:extLst>
                <a:ext uri="{FF2B5EF4-FFF2-40B4-BE49-F238E27FC236}">
                  <a16:creationId xmlns:a16="http://schemas.microsoft.com/office/drawing/2014/main" id="{7373EEF6-14B4-4904-8FA1-216AC67CA234}"/>
                </a:ext>
              </a:extLst>
            </p:cNvPr>
            <p:cNvSpPr/>
            <p:nvPr/>
          </p:nvSpPr>
          <p:spPr>
            <a:xfrm>
              <a:off x="7337769" y="1664938"/>
              <a:ext cx="1371600" cy="13716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8" name="TextBox 17">
              <a:extLst>
                <a:ext uri="{FF2B5EF4-FFF2-40B4-BE49-F238E27FC236}">
                  <a16:creationId xmlns:a16="http://schemas.microsoft.com/office/drawing/2014/main" id="{07D549BE-5488-4055-9365-E0BF6C86707A}"/>
                </a:ext>
              </a:extLst>
            </p:cNvPr>
            <p:cNvSpPr txBox="1"/>
            <p:nvPr/>
          </p:nvSpPr>
          <p:spPr>
            <a:xfrm>
              <a:off x="7429358" y="2119906"/>
              <a:ext cx="1188422" cy="519373"/>
            </a:xfrm>
            <a:prstGeom prst="rect">
              <a:avLst/>
            </a:prstGeom>
            <a:noFill/>
          </p:spPr>
          <p:txBody>
            <a:bodyPr wrap="square" rtlCol="0">
              <a:spAutoFit/>
            </a:bodyPr>
            <a:lstStyle/>
            <a:p>
              <a:pPr lvl="0" algn="ctr">
                <a:defRPr/>
              </a:pPr>
              <a:r>
                <a:rPr lang="en-GB" sz="1600" kern="0" dirty="0">
                  <a:solidFill>
                    <a:prstClr val="white"/>
                  </a:solidFill>
                </a:rPr>
                <a:t>Hepatocellular carcinoma</a:t>
              </a:r>
              <a:endParaRPr kumimoji="0" lang="en-GB" sz="1600" b="0" i="0" u="none" strike="noStrike" kern="0" cap="none" spc="0" normalizeH="0" baseline="0" noProof="0" dirty="0">
                <a:ln>
                  <a:noFill/>
                </a:ln>
                <a:solidFill>
                  <a:prstClr val="white"/>
                </a:solidFill>
                <a:effectLst/>
                <a:uLnTx/>
                <a:uFillTx/>
              </a:endParaRPr>
            </a:p>
          </p:txBody>
        </p:sp>
      </p:grpSp>
      <p:grpSp>
        <p:nvGrpSpPr>
          <p:cNvPr id="34" name="Group 33">
            <a:extLst>
              <a:ext uri="{FF2B5EF4-FFF2-40B4-BE49-F238E27FC236}">
                <a16:creationId xmlns:a16="http://schemas.microsoft.com/office/drawing/2014/main" id="{025E50AF-2FBF-4193-9C05-C16ED7C097EE}"/>
              </a:ext>
            </a:extLst>
          </p:cNvPr>
          <p:cNvGrpSpPr/>
          <p:nvPr/>
        </p:nvGrpSpPr>
        <p:grpSpPr>
          <a:xfrm>
            <a:off x="10073487" y="2843600"/>
            <a:ext cx="1963037" cy="1576000"/>
            <a:chOff x="10178781" y="1611165"/>
            <a:chExt cx="1613648" cy="1576000"/>
          </a:xfrm>
        </p:grpSpPr>
        <p:sp>
          <p:nvSpPr>
            <p:cNvPr id="19" name="Oval 18">
              <a:extLst>
                <a:ext uri="{FF2B5EF4-FFF2-40B4-BE49-F238E27FC236}">
                  <a16:creationId xmlns:a16="http://schemas.microsoft.com/office/drawing/2014/main" id="{D9A1D509-0F0E-4A85-ACE9-5E7CF6784670}"/>
                </a:ext>
              </a:extLst>
            </p:cNvPr>
            <p:cNvSpPr/>
            <p:nvPr/>
          </p:nvSpPr>
          <p:spPr>
            <a:xfrm>
              <a:off x="10178781" y="1611165"/>
              <a:ext cx="1558926" cy="15760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20" name="TextBox 19">
              <a:extLst>
                <a:ext uri="{FF2B5EF4-FFF2-40B4-BE49-F238E27FC236}">
                  <a16:creationId xmlns:a16="http://schemas.microsoft.com/office/drawing/2014/main" id="{978F628A-3292-4EBC-91DD-884D1A10DEC3}"/>
                </a:ext>
              </a:extLst>
            </p:cNvPr>
            <p:cNvSpPr txBox="1"/>
            <p:nvPr/>
          </p:nvSpPr>
          <p:spPr>
            <a:xfrm>
              <a:off x="10306587" y="2113322"/>
              <a:ext cx="1485842" cy="584775"/>
            </a:xfrm>
            <a:prstGeom prst="rect">
              <a:avLst/>
            </a:prstGeom>
            <a:noFill/>
          </p:spPr>
          <p:txBody>
            <a:bodyPr wrap="square" rtlCol="0">
              <a:spAutoFit/>
            </a:bodyPr>
            <a:lstStyle/>
            <a:p>
              <a:pPr lvl="0" algn="ctr">
                <a:defRPr/>
              </a:pPr>
              <a:r>
                <a:rPr lang="en-GB" sz="1600" kern="0" spc="-30" dirty="0">
                  <a:solidFill>
                    <a:prstClr val="white"/>
                  </a:solidFill>
                </a:rPr>
                <a:t>Hepatopulmonary</a:t>
              </a:r>
              <a:r>
                <a:rPr lang="en-GB" sz="1600" kern="0" dirty="0">
                  <a:solidFill>
                    <a:prstClr val="white"/>
                  </a:solidFill>
                </a:rPr>
                <a:t> syndrome</a:t>
              </a:r>
              <a:endParaRPr kumimoji="0" lang="en-GB" sz="1600" b="0" i="0" u="none" strike="noStrike" kern="0" cap="none" spc="0" normalizeH="0" baseline="0" noProof="0" dirty="0">
                <a:ln>
                  <a:noFill/>
                </a:ln>
                <a:solidFill>
                  <a:prstClr val="white"/>
                </a:solidFill>
                <a:effectLst/>
                <a:uLnTx/>
                <a:uFillTx/>
              </a:endParaRPr>
            </a:p>
          </p:txBody>
        </p:sp>
      </p:grpSp>
      <p:grpSp>
        <p:nvGrpSpPr>
          <p:cNvPr id="29" name="Group 28">
            <a:extLst>
              <a:ext uri="{FF2B5EF4-FFF2-40B4-BE49-F238E27FC236}">
                <a16:creationId xmlns:a16="http://schemas.microsoft.com/office/drawing/2014/main" id="{A6D3DE05-8CDE-43AA-977C-5F75D3CFDAA3}"/>
              </a:ext>
            </a:extLst>
          </p:cNvPr>
          <p:cNvGrpSpPr/>
          <p:nvPr/>
        </p:nvGrpSpPr>
        <p:grpSpPr>
          <a:xfrm>
            <a:off x="2118515" y="1773726"/>
            <a:ext cx="1371600" cy="1371600"/>
            <a:chOff x="1989712" y="2743200"/>
            <a:chExt cx="1371600" cy="1371600"/>
          </a:xfrm>
        </p:grpSpPr>
        <p:sp>
          <p:nvSpPr>
            <p:cNvPr id="21" name="Oval 20">
              <a:extLst>
                <a:ext uri="{FF2B5EF4-FFF2-40B4-BE49-F238E27FC236}">
                  <a16:creationId xmlns:a16="http://schemas.microsoft.com/office/drawing/2014/main" id="{721CB330-61A5-471C-ABEB-8194E3D6A8B3}"/>
                </a:ext>
              </a:extLst>
            </p:cNvPr>
            <p:cNvSpPr/>
            <p:nvPr/>
          </p:nvSpPr>
          <p:spPr>
            <a:xfrm>
              <a:off x="1989712" y="2743200"/>
              <a:ext cx="1371600" cy="1371600"/>
            </a:xfrm>
            <a:prstGeom prst="ellipse">
              <a:avLst/>
            </a:prstGeom>
            <a:solidFill>
              <a:srgbClr val="0F4DBC">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22" name="TextBox 21">
              <a:extLst>
                <a:ext uri="{FF2B5EF4-FFF2-40B4-BE49-F238E27FC236}">
                  <a16:creationId xmlns:a16="http://schemas.microsoft.com/office/drawing/2014/main" id="{781353CA-8048-43F5-8F5F-00E054210131}"/>
                </a:ext>
              </a:extLst>
            </p:cNvPr>
            <p:cNvSpPr txBox="1"/>
            <p:nvPr/>
          </p:nvSpPr>
          <p:spPr>
            <a:xfrm>
              <a:off x="2081301" y="3290501"/>
              <a:ext cx="1188422" cy="338554"/>
            </a:xfrm>
            <a:prstGeom prst="rect">
              <a:avLst/>
            </a:prstGeom>
            <a:noFill/>
          </p:spPr>
          <p:txBody>
            <a:bodyPr wrap="square" rtlCol="0">
              <a:spAutoFit/>
            </a:bodyPr>
            <a:lstStyle/>
            <a:p>
              <a:pPr lvl="0" algn="ctr">
                <a:defRPr/>
              </a:pPr>
              <a:r>
                <a:rPr lang="en-GB" sz="1600" kern="0" dirty="0">
                  <a:solidFill>
                    <a:prstClr val="white"/>
                  </a:solidFill>
                </a:rPr>
                <a:t>Ascites</a:t>
              </a:r>
              <a:endParaRPr kumimoji="0" lang="en-GB" sz="1600" b="0" i="0" u="none" strike="noStrike" kern="0" cap="none" spc="0" normalizeH="0" baseline="0" noProof="0" dirty="0">
                <a:ln>
                  <a:noFill/>
                </a:ln>
                <a:solidFill>
                  <a:prstClr val="white"/>
                </a:solidFill>
                <a:effectLst/>
                <a:uLnTx/>
                <a:uFillTx/>
              </a:endParaRPr>
            </a:p>
          </p:txBody>
        </p:sp>
      </p:grpSp>
      <p:sp>
        <p:nvSpPr>
          <p:cNvPr id="23" name="Text Placeholder 6">
            <a:extLst>
              <a:ext uri="{FF2B5EF4-FFF2-40B4-BE49-F238E27FC236}">
                <a16:creationId xmlns:a16="http://schemas.microsoft.com/office/drawing/2014/main" id="{6236B9C8-2626-4B69-9492-93ED784BB44E}"/>
              </a:ext>
            </a:extLst>
          </p:cNvPr>
          <p:cNvSpPr txBox="1">
            <a:spLocks/>
          </p:cNvSpPr>
          <p:nvPr/>
        </p:nvSpPr>
        <p:spPr>
          <a:xfrm>
            <a:off x="0" y="4419600"/>
            <a:ext cx="9422696" cy="1813523"/>
          </a:xfrm>
          <a:prstGeom prst="rect">
            <a:avLst/>
          </a:prstGeom>
          <a:solidFill>
            <a:srgbClr val="00A9E0">
              <a:alpha val="85000"/>
            </a:srgbClr>
          </a:solidFill>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600">
              <a:solidFill>
                <a:sysClr val="window" lastClr="FFFFFF"/>
              </a:solidFill>
              <a:latin typeface="SwissReSans Light" panose="020B0504020202020204" pitchFamily="34" charset="0"/>
            </a:endParaRPr>
          </a:p>
          <a:p>
            <a:pPr>
              <a:defRPr/>
            </a:pPr>
            <a:endParaRPr lang="en-US" sz="2600" b="1">
              <a:solidFill>
                <a:sysClr val="window" lastClr="FFFFFF"/>
              </a:solidFill>
              <a:latin typeface="SwissReSans Light" panose="020B0504020202020204" pitchFamily="34" charset="0"/>
            </a:endParaRPr>
          </a:p>
        </p:txBody>
      </p:sp>
      <p:sp>
        <p:nvSpPr>
          <p:cNvPr id="27" name="Rectangle 26">
            <a:extLst>
              <a:ext uri="{FF2B5EF4-FFF2-40B4-BE49-F238E27FC236}">
                <a16:creationId xmlns:a16="http://schemas.microsoft.com/office/drawing/2014/main" id="{0FA63BA9-F052-44C7-9A1E-434C257E7AC3}"/>
              </a:ext>
            </a:extLst>
          </p:cNvPr>
          <p:cNvSpPr/>
          <p:nvPr/>
        </p:nvSpPr>
        <p:spPr>
          <a:xfrm>
            <a:off x="222832" y="4665888"/>
            <a:ext cx="9969980" cy="1292662"/>
          </a:xfrm>
          <a:prstGeom prst="rect">
            <a:avLst/>
          </a:prstGeom>
        </p:spPr>
        <p:txBody>
          <a:bodyPr wrap="square">
            <a:spAutoFit/>
          </a:bodyPr>
          <a:lstStyle/>
          <a:p>
            <a:pPr lvl="0">
              <a:defRPr/>
            </a:pPr>
            <a:r>
              <a:rPr lang="en-US" sz="2600" dirty="0">
                <a:solidFill>
                  <a:sysClr val="window" lastClr="FFFFFF"/>
                </a:solidFill>
                <a:latin typeface="SwissReSans Light" panose="020B0504020202020204" pitchFamily="34" charset="0"/>
              </a:rPr>
              <a:t>No way to reverse these late stages of Cirrhosis Decompensation</a:t>
            </a:r>
          </a:p>
          <a:p>
            <a:pPr lvl="0">
              <a:defRPr/>
            </a:pPr>
            <a:endParaRPr lang="en-US" sz="2600" dirty="0">
              <a:solidFill>
                <a:sysClr val="window" lastClr="FFFFFF"/>
              </a:solidFill>
              <a:latin typeface="SwissReSans Light" panose="020B0504020202020204" pitchFamily="34" charset="0"/>
            </a:endParaRPr>
          </a:p>
          <a:p>
            <a:pPr lvl="0">
              <a:defRPr/>
            </a:pPr>
            <a:r>
              <a:rPr lang="en-US" sz="2600" dirty="0">
                <a:solidFill>
                  <a:sysClr val="window" lastClr="FFFFFF"/>
                </a:solidFill>
                <a:latin typeface="SwissReSans Light" panose="020B0504020202020204" pitchFamily="34" charset="0"/>
              </a:rPr>
              <a:t>Only treatment at late stage is Liver Transplantation</a:t>
            </a:r>
            <a:endParaRPr lang="en-US" dirty="0"/>
          </a:p>
        </p:txBody>
      </p:sp>
      <p:pic>
        <p:nvPicPr>
          <p:cNvPr id="35" name="Picture 34">
            <a:extLst>
              <a:ext uri="{FF2B5EF4-FFF2-40B4-BE49-F238E27FC236}">
                <a16:creationId xmlns:a16="http://schemas.microsoft.com/office/drawing/2014/main" id="{304D3231-651A-4AC6-B6C9-5041F4AC9266}"/>
              </a:ext>
            </a:extLst>
          </p:cNvPr>
          <p:cNvPicPr>
            <a:picLocks noChangeAspect="1"/>
          </p:cNvPicPr>
          <p:nvPr/>
        </p:nvPicPr>
        <p:blipFill>
          <a:blip r:embed="rId3"/>
          <a:stretch>
            <a:fillRect/>
          </a:stretch>
        </p:blipFill>
        <p:spPr>
          <a:xfrm>
            <a:off x="222832" y="6486125"/>
            <a:ext cx="926672" cy="219475"/>
          </a:xfrm>
          <a:prstGeom prst="rect">
            <a:avLst/>
          </a:prstGeom>
        </p:spPr>
      </p:pic>
      <p:sp>
        <p:nvSpPr>
          <p:cNvPr id="36" name="Foliennummernplatzhalter 3">
            <a:extLst>
              <a:ext uri="{FF2B5EF4-FFF2-40B4-BE49-F238E27FC236}">
                <a16:creationId xmlns:a16="http://schemas.microsoft.com/office/drawing/2014/main" id="{C76BDE58-5D61-43CD-8CC8-79D1EB16324F}"/>
              </a:ext>
            </a:extLst>
          </p:cNvPr>
          <p:cNvSpPr txBox="1">
            <a:spLocks/>
          </p:cNvSpPr>
          <p:nvPr/>
        </p:nvSpPr>
        <p:spPr>
          <a:xfrm>
            <a:off x="11430000" y="6472512"/>
            <a:ext cx="381000" cy="182562"/>
          </a:xfrm>
          <a:prstGeom prst="rect">
            <a:avLst/>
          </a:prstGeom>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E4D2043-7E31-4A53-BD33-72A88E682172}" type="slidenum">
              <a:rPr lang="en-GB" sz="1200" smtClean="0">
                <a:solidFill>
                  <a:schemeClr val="bg1"/>
                </a:solidFill>
              </a:rPr>
              <a:pPr algn="r"/>
              <a:t>23</a:t>
            </a:fld>
            <a:endParaRPr lang="en-GB" sz="1200">
              <a:solidFill>
                <a:schemeClr val="bg1"/>
              </a:solidFill>
            </a:endParaRPr>
          </a:p>
        </p:txBody>
      </p:sp>
    </p:spTree>
    <p:extLst>
      <p:ext uri="{BB962C8B-B14F-4D97-AF65-F5344CB8AC3E}">
        <p14:creationId xmlns:p14="http://schemas.microsoft.com/office/powerpoint/2010/main" val="2240257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2EC52A-CCED-47F0-B4EE-D5DA940BD1BE}"/>
              </a:ext>
            </a:extLst>
          </p:cNvPr>
          <p:cNvSpPr>
            <a:spLocks noGrp="1"/>
          </p:cNvSpPr>
          <p:nvPr>
            <p:ph sz="half" idx="1"/>
          </p:nvPr>
        </p:nvSpPr>
        <p:spPr>
          <a:xfrm>
            <a:off x="304800" y="1628776"/>
            <a:ext cx="5328000" cy="4392000"/>
          </a:xfrm>
        </p:spPr>
        <p:txBody>
          <a:bodyPr/>
          <a:lstStyle/>
          <a:p>
            <a:pPr marL="0" indent="0">
              <a:buNone/>
            </a:pPr>
            <a:r>
              <a:rPr lang="en-GB" sz="1800" dirty="0"/>
              <a:t>Lab Tests:  The Real Liver Function Tests</a:t>
            </a:r>
          </a:p>
          <a:p>
            <a:pPr marL="0" indent="0">
              <a:buNone/>
            </a:pPr>
            <a:endParaRPr lang="en-GB" sz="1800" dirty="0"/>
          </a:p>
          <a:p>
            <a:pPr marL="553187" lvl="1" indent="-285750"/>
            <a:r>
              <a:rPr lang="en-GB" sz="1800" dirty="0"/>
              <a:t>Low Platelets</a:t>
            </a:r>
          </a:p>
          <a:p>
            <a:pPr marL="553187" lvl="1" indent="-285750"/>
            <a:r>
              <a:rPr lang="en-GB" sz="1800" dirty="0"/>
              <a:t>Low Albumin</a:t>
            </a:r>
          </a:p>
          <a:p>
            <a:pPr marL="553187" lvl="1" indent="-285750"/>
            <a:r>
              <a:rPr lang="en-GB" sz="1800" dirty="0"/>
              <a:t>Elevated INR or Protime</a:t>
            </a:r>
          </a:p>
          <a:p>
            <a:pPr marL="553187" lvl="1" indent="-285750"/>
            <a:r>
              <a:rPr lang="en-GB" sz="1800" dirty="0"/>
              <a:t>Fibrosure/FibroTest scores 0-1 give degree of fibrosis</a:t>
            </a:r>
          </a:p>
          <a:p>
            <a:pPr marL="553187" lvl="1" indent="-285750"/>
            <a:r>
              <a:rPr lang="en-GB" sz="1800" dirty="0"/>
              <a:t>Fib-4  (to be discussed in closing session)</a:t>
            </a:r>
          </a:p>
        </p:txBody>
      </p:sp>
      <p:sp>
        <p:nvSpPr>
          <p:cNvPr id="3" name="Content Placeholder 2">
            <a:extLst>
              <a:ext uri="{FF2B5EF4-FFF2-40B4-BE49-F238E27FC236}">
                <a16:creationId xmlns:a16="http://schemas.microsoft.com/office/drawing/2014/main" id="{236FD1C3-D9DB-421D-8E3A-E0966B60E6F1}"/>
              </a:ext>
            </a:extLst>
          </p:cNvPr>
          <p:cNvSpPr>
            <a:spLocks noGrp="1"/>
          </p:cNvSpPr>
          <p:nvPr>
            <p:ph sz="half" idx="2"/>
          </p:nvPr>
        </p:nvSpPr>
        <p:spPr/>
        <p:txBody>
          <a:bodyPr/>
          <a:lstStyle/>
          <a:p>
            <a:pPr marL="0" indent="0">
              <a:buNone/>
            </a:pPr>
            <a:r>
              <a:rPr lang="en-GB" sz="1800" dirty="0"/>
              <a:t>Imaging suggesting Liver Disease</a:t>
            </a:r>
          </a:p>
          <a:p>
            <a:pPr marL="0" indent="0">
              <a:buNone/>
            </a:pPr>
            <a:endParaRPr lang="en-GB" sz="1800" dirty="0"/>
          </a:p>
          <a:p>
            <a:pPr marL="553187" lvl="1" indent="-285750"/>
            <a:r>
              <a:rPr lang="en-GB" sz="1800" dirty="0"/>
              <a:t>Abdominal Ultrasound with increased echogenicity suggests steatosis</a:t>
            </a:r>
          </a:p>
          <a:p>
            <a:pPr marL="267437" lvl="1" indent="0">
              <a:buNone/>
            </a:pPr>
            <a:endParaRPr lang="en-GB" sz="1800" dirty="0"/>
          </a:p>
          <a:p>
            <a:pPr marL="553187" lvl="1" indent="-285750"/>
            <a:r>
              <a:rPr lang="en-GB" sz="1800" dirty="0"/>
              <a:t>CT with hypoattenuation suggests steatosis</a:t>
            </a:r>
          </a:p>
          <a:p>
            <a:pPr marL="267437" lvl="1" indent="0">
              <a:buNone/>
            </a:pPr>
            <a:endParaRPr lang="en-GB" sz="1800" dirty="0"/>
          </a:p>
          <a:p>
            <a:pPr marL="553187" lvl="1" indent="-285750"/>
            <a:r>
              <a:rPr lang="en-GB" sz="1800" dirty="0"/>
              <a:t>FibroScan gives degree of fibrosis stage and CAP (controlled attenuation parameter) gives degree of steatosis</a:t>
            </a:r>
          </a:p>
        </p:txBody>
      </p:sp>
      <p:sp>
        <p:nvSpPr>
          <p:cNvPr id="4" name="Title 3">
            <a:extLst>
              <a:ext uri="{FF2B5EF4-FFF2-40B4-BE49-F238E27FC236}">
                <a16:creationId xmlns:a16="http://schemas.microsoft.com/office/drawing/2014/main" id="{4FCCB95A-6418-4C0A-91E7-D615EC6D3808}"/>
              </a:ext>
            </a:extLst>
          </p:cNvPr>
          <p:cNvSpPr>
            <a:spLocks noGrp="1"/>
          </p:cNvSpPr>
          <p:nvPr>
            <p:ph type="title"/>
          </p:nvPr>
        </p:nvSpPr>
        <p:spPr>
          <a:xfrm>
            <a:off x="695325" y="381001"/>
            <a:ext cx="11017250" cy="914400"/>
          </a:xfrm>
        </p:spPr>
        <p:txBody>
          <a:bodyPr/>
          <a:lstStyle/>
          <a:p>
            <a:r>
              <a:rPr lang="en-GB" sz="5400" dirty="0">
                <a:solidFill>
                  <a:srgbClr val="FF0000"/>
                </a:solidFill>
              </a:rPr>
              <a:t>Red Flags that suggest liver failure</a:t>
            </a:r>
          </a:p>
        </p:txBody>
      </p:sp>
      <p:sp>
        <p:nvSpPr>
          <p:cNvPr id="5" name="Slide Number Placeholder 4">
            <a:extLst>
              <a:ext uri="{FF2B5EF4-FFF2-40B4-BE49-F238E27FC236}">
                <a16:creationId xmlns:a16="http://schemas.microsoft.com/office/drawing/2014/main" id="{DCD3E63E-6463-44BE-A0B6-FC0AAEA1DE30}"/>
              </a:ext>
            </a:extLst>
          </p:cNvPr>
          <p:cNvSpPr>
            <a:spLocks noGrp="1"/>
          </p:cNvSpPr>
          <p:nvPr>
            <p:ph type="sldNum" sz="quarter" idx="12"/>
          </p:nvPr>
        </p:nvSpPr>
        <p:spPr/>
        <p:txBody>
          <a:bodyPr/>
          <a:lstStyle/>
          <a:p>
            <a:fld id="{5E4D2043-7E31-4A53-BD33-72A88E682172}" type="slidenum">
              <a:rPr lang="en-US" smtClean="0"/>
              <a:pPr/>
              <a:t>24</a:t>
            </a:fld>
            <a:endParaRPr lang="en-US" dirty="0"/>
          </a:p>
        </p:txBody>
      </p:sp>
    </p:spTree>
    <p:extLst>
      <p:ext uri="{BB962C8B-B14F-4D97-AF65-F5344CB8AC3E}">
        <p14:creationId xmlns:p14="http://schemas.microsoft.com/office/powerpoint/2010/main" val="89304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421677"/>
            <a:ext cx="9448800" cy="3702056"/>
          </a:xfrm>
        </p:spPr>
        <p:txBody>
          <a:bodyPr>
            <a:normAutofit fontScale="47500" lnSpcReduction="20000"/>
          </a:bodyPr>
          <a:lstStyle/>
          <a:p>
            <a:pPr>
              <a:spcBef>
                <a:spcPts val="800"/>
              </a:spcBef>
            </a:pPr>
            <a:r>
              <a:rPr lang="en-US" sz="3500" dirty="0">
                <a:latin typeface="SwissReSans Light" panose="020B0504020202020204" pitchFamily="34" charset="0"/>
              </a:rPr>
              <a:t>Non invasive method developed by Australian investigators</a:t>
            </a:r>
          </a:p>
          <a:p>
            <a:pPr>
              <a:spcBef>
                <a:spcPts val="800"/>
              </a:spcBef>
            </a:pPr>
            <a:r>
              <a:rPr lang="en-US" sz="3500" dirty="0">
                <a:latin typeface="SwissReSans Light" panose="020B0504020202020204" pitchFamily="34" charset="0"/>
              </a:rPr>
              <a:t>Validated Predictor of Liver Fibrosis using 3 ccs of fasting blood</a:t>
            </a:r>
          </a:p>
          <a:p>
            <a:pPr>
              <a:spcBef>
                <a:spcPts val="800"/>
              </a:spcBef>
            </a:pPr>
            <a:r>
              <a:rPr lang="en-US" sz="3500" dirty="0">
                <a:latin typeface="SwissReSans Light" panose="020B0504020202020204" pitchFamily="34" charset="0"/>
              </a:rPr>
              <a:t>Score from 0-1</a:t>
            </a:r>
          </a:p>
          <a:p>
            <a:pPr>
              <a:spcBef>
                <a:spcPts val="800"/>
              </a:spcBef>
            </a:pPr>
            <a:r>
              <a:rPr lang="en-US" sz="3500" dirty="0">
                <a:latin typeface="SwissReSans Light" panose="020B0504020202020204" pitchFamily="34" charset="0"/>
              </a:rPr>
              <a:t>Based on age, gender and these 6 serum analytes:</a:t>
            </a:r>
          </a:p>
          <a:p>
            <a:pPr marL="850900" indent="-338138">
              <a:spcBef>
                <a:spcPts val="800"/>
              </a:spcBef>
              <a:buFont typeface="+mj-lt"/>
              <a:buAutoNum type="arabicParenR"/>
            </a:pPr>
            <a:r>
              <a:rPr lang="en-US" sz="3500" dirty="0">
                <a:latin typeface="SwissReSans Light" panose="020B0504020202020204" pitchFamily="34" charset="0"/>
              </a:rPr>
              <a:t>Serum bilirubin</a:t>
            </a:r>
          </a:p>
          <a:p>
            <a:pPr marL="850900" indent="-338138">
              <a:spcBef>
                <a:spcPts val="800"/>
              </a:spcBef>
              <a:buFont typeface="+mj-lt"/>
              <a:buAutoNum type="arabicParenR"/>
            </a:pPr>
            <a:r>
              <a:rPr lang="en-US" sz="3500" dirty="0">
                <a:latin typeface="SwissReSans Light" panose="020B0504020202020204" pitchFamily="34" charset="0"/>
              </a:rPr>
              <a:t>ALT</a:t>
            </a:r>
          </a:p>
          <a:p>
            <a:pPr marL="850900" indent="-338138">
              <a:spcBef>
                <a:spcPts val="800"/>
              </a:spcBef>
              <a:buFont typeface="+mj-lt"/>
              <a:buAutoNum type="arabicParenR"/>
            </a:pPr>
            <a:r>
              <a:rPr lang="en-US" sz="3500" dirty="0">
                <a:latin typeface="SwissReSans Light" panose="020B0504020202020204" pitchFamily="34" charset="0"/>
              </a:rPr>
              <a:t>GGT</a:t>
            </a:r>
          </a:p>
          <a:p>
            <a:pPr marL="850900" indent="-338138">
              <a:spcBef>
                <a:spcPts val="800"/>
              </a:spcBef>
              <a:buFont typeface="+mj-lt"/>
              <a:buAutoNum type="arabicParenR"/>
            </a:pPr>
            <a:r>
              <a:rPr lang="en-US" sz="3500" dirty="0">
                <a:latin typeface="SwissReSans Light" panose="020B0504020202020204" pitchFamily="34" charset="0"/>
              </a:rPr>
              <a:t>Alpha 2 macroglobulin</a:t>
            </a:r>
          </a:p>
          <a:p>
            <a:pPr marL="850900" indent="-338138">
              <a:spcBef>
                <a:spcPts val="800"/>
              </a:spcBef>
              <a:buFont typeface="+mj-lt"/>
              <a:buAutoNum type="arabicParenR"/>
            </a:pPr>
            <a:r>
              <a:rPr lang="en-US" sz="3500" dirty="0">
                <a:latin typeface="SwissReSans Light" panose="020B0504020202020204" pitchFamily="34" charset="0"/>
              </a:rPr>
              <a:t>Alpha 2 globulin (haptoglobin)</a:t>
            </a:r>
          </a:p>
          <a:p>
            <a:pPr marL="850900" indent="-338138">
              <a:spcBef>
                <a:spcPts val="800"/>
              </a:spcBef>
              <a:buFont typeface="+mj-lt"/>
              <a:buAutoNum type="arabicParenR"/>
            </a:pPr>
            <a:r>
              <a:rPr lang="en-US" sz="3500" dirty="0">
                <a:latin typeface="SwissReSans Light" panose="020B0504020202020204" pitchFamily="34" charset="0"/>
              </a:rPr>
              <a:t>Apolipoprotein A1</a:t>
            </a:r>
            <a:endParaRPr lang="en-US" sz="2900" dirty="0">
              <a:latin typeface="SwissReSans Light" panose="020B0504020202020204" pitchFamily="34" charset="0"/>
            </a:endParaRPr>
          </a:p>
          <a:p>
            <a:pPr>
              <a:spcBef>
                <a:spcPts val="800"/>
              </a:spcBef>
            </a:pPr>
            <a:r>
              <a:rPr lang="en-US" sz="3400" b="1" i="1" dirty="0">
                <a:latin typeface="SwissReSans Light" panose="020B0504020202020204" pitchFamily="34" charset="0"/>
              </a:rPr>
              <a:t>FibroTest has been recommended the first line assessment for fibrosis with untreated Chronic Hepatitis C in 2006 by the French National Authority for Health</a:t>
            </a:r>
          </a:p>
        </p:txBody>
      </p:sp>
      <p:pic>
        <p:nvPicPr>
          <p:cNvPr id="6" name="Picture 5">
            <a:extLst>
              <a:ext uri="{FF2B5EF4-FFF2-40B4-BE49-F238E27FC236}">
                <a16:creationId xmlns:a16="http://schemas.microsoft.com/office/drawing/2014/main" id="{6585C11C-37D0-4720-A9E6-C24596EE06AF}"/>
              </a:ext>
            </a:extLst>
          </p:cNvPr>
          <p:cNvPicPr>
            <a:picLocks noChangeAspect="1"/>
          </p:cNvPicPr>
          <p:nvPr/>
        </p:nvPicPr>
        <p:blipFill rotWithShape="1">
          <a:blip r:embed="rId4">
            <a:extLst>
              <a:ext uri="{28A0092B-C50C-407E-A947-70E740481C1C}">
                <a14:useLocalDpi xmlns:a14="http://schemas.microsoft.com/office/drawing/2010/main" val="0"/>
              </a:ext>
            </a:extLst>
          </a:blip>
          <a:srcRect t="43974" b="32127"/>
          <a:stretch/>
        </p:blipFill>
        <p:spPr>
          <a:xfrm>
            <a:off x="0" y="-1"/>
            <a:ext cx="12192000" cy="1905001"/>
          </a:xfrm>
          <a:prstGeom prst="rect">
            <a:avLst/>
          </a:prstGeom>
        </p:spPr>
      </p:pic>
      <p:sp>
        <p:nvSpPr>
          <p:cNvPr id="7" name="Rectangle 6">
            <a:extLst>
              <a:ext uri="{FF2B5EF4-FFF2-40B4-BE49-F238E27FC236}">
                <a16:creationId xmlns:a16="http://schemas.microsoft.com/office/drawing/2014/main" id="{23B8E09A-05B1-4C3B-84A7-4432D6F6F030}"/>
              </a:ext>
            </a:extLst>
          </p:cNvPr>
          <p:cNvSpPr/>
          <p:nvPr/>
        </p:nvSpPr>
        <p:spPr>
          <a:xfrm>
            <a:off x="0" y="0"/>
            <a:ext cx="12192000" cy="19386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a:extLst>
              <a:ext uri="{FF2B5EF4-FFF2-40B4-BE49-F238E27FC236}">
                <a16:creationId xmlns:a16="http://schemas.microsoft.com/office/drawing/2014/main" id="{C0AE2BAD-F671-4072-80C5-5950339AFA3D}"/>
              </a:ext>
            </a:extLst>
          </p:cNvPr>
          <p:cNvSpPr/>
          <p:nvPr/>
        </p:nvSpPr>
        <p:spPr>
          <a:xfrm>
            <a:off x="-12700" y="1871107"/>
            <a:ext cx="12204700" cy="333860"/>
          </a:xfrm>
          <a:prstGeom prst="rect">
            <a:avLst/>
          </a:prstGeom>
          <a:gradFill flip="none" rotWithShape="1">
            <a:gsLst>
              <a:gs pos="15000">
                <a:schemeClr val="tx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2438400" y="-56180"/>
            <a:ext cx="8077200" cy="655217"/>
          </a:xfrm>
        </p:spPr>
        <p:txBody>
          <a:bodyPr/>
          <a:lstStyle/>
          <a:p>
            <a:r>
              <a:rPr lang="en-US" sz="3200" dirty="0"/>
              <a:t> </a:t>
            </a:r>
            <a:br>
              <a:rPr lang="en-US" sz="3200" dirty="0"/>
            </a:br>
            <a:r>
              <a:rPr lang="en-US" sz="3200" dirty="0"/>
              <a:t>FibroTest                            FibroSure</a:t>
            </a:r>
            <a:br>
              <a:rPr lang="en-US" sz="3200" dirty="0"/>
            </a:br>
            <a:br>
              <a:rPr lang="en-US" sz="3200" dirty="0"/>
            </a:br>
            <a:r>
              <a:rPr lang="en-US" sz="3200" dirty="0"/>
              <a:t>        </a:t>
            </a:r>
            <a:r>
              <a:rPr lang="en-US" sz="2000" dirty="0"/>
              <a:t>marketed in Europe                              marketed in USA</a:t>
            </a:r>
            <a:endParaRPr lang="en-US" sz="3200" dirty="0"/>
          </a:p>
        </p:txBody>
      </p:sp>
      <p:cxnSp>
        <p:nvCxnSpPr>
          <p:cNvPr id="8" name="Straight Arrow Connector 7"/>
          <p:cNvCxnSpPr>
            <a:cxnSpLocks/>
          </p:cNvCxnSpPr>
          <p:nvPr/>
        </p:nvCxnSpPr>
        <p:spPr>
          <a:xfrm>
            <a:off x="7974985" y="918982"/>
            <a:ext cx="407015" cy="460351"/>
          </a:xfrm>
          <a:prstGeom prst="straightConnector1">
            <a:avLst/>
          </a:prstGeom>
          <a:ln w="603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6076D65-81D6-44AD-A529-FFD719833DCC}"/>
              </a:ext>
            </a:extLst>
          </p:cNvPr>
          <p:cNvCxnSpPr>
            <a:cxnSpLocks/>
          </p:cNvCxnSpPr>
          <p:nvPr/>
        </p:nvCxnSpPr>
        <p:spPr>
          <a:xfrm>
            <a:off x="3567791" y="909776"/>
            <a:ext cx="407015" cy="460351"/>
          </a:xfrm>
          <a:prstGeom prst="straightConnector1">
            <a:avLst/>
          </a:prstGeom>
          <a:ln w="603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D76929A2-4D8E-430D-81BA-834F5A1642A9}"/>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25</a:t>
            </a:fld>
            <a:endParaRPr lang="en-GB" dirty="0"/>
          </a:p>
        </p:txBody>
      </p:sp>
    </p:spTree>
    <p:extLst>
      <p:ext uri="{BB962C8B-B14F-4D97-AF65-F5344CB8AC3E}">
        <p14:creationId xmlns:p14="http://schemas.microsoft.com/office/powerpoint/2010/main" val="136065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777" y="1611086"/>
            <a:ext cx="11300295" cy="4484914"/>
          </a:xfrm>
        </p:spPr>
        <p:txBody>
          <a:bodyPr>
            <a:normAutofit/>
          </a:bodyPr>
          <a:lstStyle/>
          <a:p>
            <a:pPr marL="0" indent="0">
              <a:buNone/>
            </a:pPr>
            <a:r>
              <a:rPr lang="en-US" dirty="0"/>
              <a:t>Fibrosis stage</a:t>
            </a:r>
          </a:p>
          <a:p>
            <a:pPr lvl="0"/>
            <a:r>
              <a:rPr lang="en-US" sz="2000" dirty="0"/>
              <a:t>F0 (no fibrosis)  0.00 – 0.21 </a:t>
            </a:r>
          </a:p>
          <a:p>
            <a:pPr lvl="0"/>
            <a:r>
              <a:rPr lang="en-US" sz="2000" dirty="0"/>
              <a:t>F0-F1 :   0.22 – 0.27</a:t>
            </a:r>
          </a:p>
          <a:p>
            <a:pPr lvl="0"/>
            <a:r>
              <a:rPr lang="en-US" sz="2000" dirty="0"/>
              <a:t>F1 ( portal fibrosis)  0.28-0.31</a:t>
            </a:r>
          </a:p>
          <a:p>
            <a:pPr lvl="0"/>
            <a:r>
              <a:rPr lang="en-US" sz="2000" dirty="0"/>
              <a:t>F1-F2 :  0.32-0.48</a:t>
            </a:r>
          </a:p>
          <a:p>
            <a:pPr lvl="0"/>
            <a:r>
              <a:rPr lang="en-US" sz="2000" dirty="0"/>
              <a:t>F2 (bridging fibrosis w/ few septa)  0.49-0.58</a:t>
            </a:r>
          </a:p>
          <a:p>
            <a:pPr lvl="0"/>
            <a:r>
              <a:rPr lang="en-US" sz="2000" dirty="0"/>
              <a:t>F3 (bridging fibrosis w/ many septa) 0.59-0.72</a:t>
            </a:r>
          </a:p>
          <a:p>
            <a:pPr lvl="0"/>
            <a:r>
              <a:rPr lang="en-US" sz="2000" dirty="0">
                <a:solidFill>
                  <a:srgbClr val="C00000"/>
                </a:solidFill>
              </a:rPr>
              <a:t>F3-F4 :  0.73-0.74</a:t>
            </a:r>
          </a:p>
          <a:p>
            <a:pPr lvl="0"/>
            <a:r>
              <a:rPr lang="en-US" sz="2000" dirty="0">
                <a:solidFill>
                  <a:srgbClr val="C00000"/>
                </a:solidFill>
              </a:rPr>
              <a:t>F4 (cirrhosis)  0.75-1.00</a:t>
            </a:r>
          </a:p>
          <a:p>
            <a:pPr marL="0" indent="0">
              <a:buNone/>
            </a:pPr>
            <a:r>
              <a:rPr lang="en-US" sz="2000" dirty="0">
                <a:solidFill>
                  <a:srgbClr val="00B050"/>
                </a:solidFill>
              </a:rPr>
              <a:t>VALID NO MATTER THE ETIOLOGY OF LIVER DZ</a:t>
            </a:r>
          </a:p>
        </p:txBody>
      </p:sp>
      <p:pic>
        <p:nvPicPr>
          <p:cNvPr id="4" name="Picture 3"/>
          <p:cNvPicPr>
            <a:picLocks noChangeAspect="1"/>
          </p:cNvPicPr>
          <p:nvPr/>
        </p:nvPicPr>
        <p:blipFill>
          <a:blip r:embed="rId4"/>
          <a:stretch>
            <a:fillRect/>
          </a:stretch>
        </p:blipFill>
        <p:spPr>
          <a:xfrm>
            <a:off x="6781800" y="1447800"/>
            <a:ext cx="4507043" cy="4746492"/>
          </a:xfrm>
          <a:prstGeom prst="rect">
            <a:avLst/>
          </a:prstGeom>
        </p:spPr>
      </p:pic>
      <p:sp>
        <p:nvSpPr>
          <p:cNvPr id="5" name="Subtitle 3">
            <a:extLst>
              <a:ext uri="{FF2B5EF4-FFF2-40B4-BE49-F238E27FC236}">
                <a16:creationId xmlns:a16="http://schemas.microsoft.com/office/drawing/2014/main" id="{6CEE8479-9255-403A-BC22-88CE873C5945}"/>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FibroTest/FibroSure     Reference Interval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8" name="Slide Number Placeholder 4">
            <a:extLst>
              <a:ext uri="{FF2B5EF4-FFF2-40B4-BE49-F238E27FC236}">
                <a16:creationId xmlns:a16="http://schemas.microsoft.com/office/drawing/2014/main" id="{ED722212-4049-4A20-A476-7D825FC509E5}"/>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26</a:t>
            </a:fld>
            <a:endParaRPr lang="en-GB" dirty="0"/>
          </a:p>
        </p:txBody>
      </p:sp>
    </p:spTree>
    <p:extLst>
      <p:ext uri="{BB962C8B-B14F-4D97-AF65-F5344CB8AC3E}">
        <p14:creationId xmlns:p14="http://schemas.microsoft.com/office/powerpoint/2010/main" val="131463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stretch>
            <a:fillRect/>
          </a:stretch>
        </p:blipFill>
        <p:spPr>
          <a:xfrm>
            <a:off x="7271855" y="202926"/>
            <a:ext cx="4585487" cy="4902474"/>
          </a:xfrm>
          <a:prstGeom prst="rect">
            <a:avLst/>
          </a:prstGeom>
          <a:effectLst>
            <a:outerShdw blurRad="50800" dist="38100" dir="2700000" algn="tl" rotWithShape="0">
              <a:prstClr val="black">
                <a:alpha val="40000"/>
              </a:prstClr>
            </a:outerShdw>
          </a:effectLst>
        </p:spPr>
      </p:pic>
      <p:sp>
        <p:nvSpPr>
          <p:cNvPr id="4" name="Subtitle 3">
            <a:extLst>
              <a:ext uri="{FF2B5EF4-FFF2-40B4-BE49-F238E27FC236}">
                <a16:creationId xmlns:a16="http://schemas.microsoft.com/office/drawing/2014/main" id="{B4D5AE9E-5153-4CCD-9808-951ADF2388A0}"/>
              </a:ext>
            </a:extLst>
          </p:cNvPr>
          <p:cNvSpPr txBox="1">
            <a:spLocks/>
          </p:cNvSpPr>
          <p:nvPr/>
        </p:nvSpPr>
        <p:spPr bwMode="black">
          <a:xfrm>
            <a:off x="-1" y="0"/>
            <a:ext cx="350520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6834AECD-D958-4970-94F5-E01F5942352D}"/>
              </a:ext>
            </a:extLst>
          </p:cNvPr>
          <p:cNvSpPr txBox="1">
            <a:spLocks/>
          </p:cNvSpPr>
          <p:nvPr/>
        </p:nvSpPr>
        <p:spPr bwMode="gray">
          <a:xfrm>
            <a:off x="0" y="13452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a:solidFill>
                  <a:schemeClr val="bg1"/>
                </a:solidFill>
                <a:latin typeface="SwissReSans Light" panose="020B0504020202020204" pitchFamily="34" charset="0"/>
              </a:rPr>
              <a:t>FibroScan</a:t>
            </a:r>
            <a:endParaRPr lang="en-US" sz="4000" dirty="0">
              <a:solidFill>
                <a:schemeClr val="bg1"/>
              </a:solidFill>
              <a:latin typeface="SwissReSans Light" panose="020B0504020202020204" pitchFamily="34" charset="0"/>
            </a:endParaRPr>
          </a:p>
        </p:txBody>
      </p:sp>
      <p:pic>
        <p:nvPicPr>
          <p:cNvPr id="7" name="Picture 6">
            <a:extLst>
              <a:ext uri="{FF2B5EF4-FFF2-40B4-BE49-F238E27FC236}">
                <a16:creationId xmlns:a16="http://schemas.microsoft.com/office/drawing/2014/main" id="{577F7B99-76B6-429D-B74A-0F93457CB9A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BFA60C71-4405-47B3-90FE-B9DE00F3B84D}"/>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27</a:t>
            </a:fld>
            <a:endParaRPr lang="en-GB" dirty="0"/>
          </a:p>
        </p:txBody>
      </p:sp>
      <p:pic>
        <p:nvPicPr>
          <p:cNvPr id="2" name="Content Placeholder 11">
            <a:extLst>
              <a:ext uri="{FF2B5EF4-FFF2-40B4-BE49-F238E27FC236}">
                <a16:creationId xmlns:a16="http://schemas.microsoft.com/office/drawing/2014/main" id="{68CC50E7-5EB3-48A3-91E6-4266F281DCD7}"/>
              </a:ext>
            </a:extLst>
          </p:cNvPr>
          <p:cNvPicPr>
            <a:picLocks noChangeAspect="1"/>
          </p:cNvPicPr>
          <p:nvPr/>
        </p:nvPicPr>
        <p:blipFill>
          <a:blip r:embed="rId7"/>
          <a:stretch>
            <a:fillRect/>
          </a:stretch>
        </p:blipFill>
        <p:spPr bwMode="black">
          <a:xfrm>
            <a:off x="3657600" y="1930779"/>
            <a:ext cx="3648453" cy="2793622"/>
          </a:xfrm>
          <a:prstGeom prst="rect">
            <a:avLst/>
          </a:prstGeom>
        </p:spPr>
      </p:pic>
    </p:spTree>
    <p:extLst>
      <p:ext uri="{BB962C8B-B14F-4D97-AF65-F5344CB8AC3E}">
        <p14:creationId xmlns:p14="http://schemas.microsoft.com/office/powerpoint/2010/main" val="3042291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129" y="1600200"/>
            <a:ext cx="10793739" cy="4233470"/>
          </a:xfrm>
        </p:spPr>
        <p:txBody>
          <a:bodyPr>
            <a:normAutofit lnSpcReduction="10000"/>
          </a:bodyPr>
          <a:lstStyle/>
          <a:p>
            <a:r>
              <a:rPr lang="en-US" sz="2000" dirty="0">
                <a:latin typeface="SwissReSans Light" panose="020B0504020202020204" pitchFamily="34" charset="0"/>
              </a:rPr>
              <a:t>Historical background: Palpating for liver firmness since 1500 BC and has been the usual practice since 1930</a:t>
            </a:r>
          </a:p>
          <a:p>
            <a:pPr lvl="0">
              <a:buClr>
                <a:schemeClr val="accent1">
                  <a:lumMod val="50000"/>
                </a:schemeClr>
              </a:buClr>
            </a:pPr>
            <a:r>
              <a:rPr lang="en-US" sz="2000" dirty="0">
                <a:solidFill>
                  <a:srgbClr val="000000"/>
                </a:solidFill>
                <a:latin typeface="SwissReSans Light" panose="020B0504020202020204" pitchFamily="34" charset="0"/>
              </a:rPr>
              <a:t>FibroScan introduced in Europe in 2003</a:t>
            </a:r>
            <a:endParaRPr lang="en-US" sz="2000" dirty="0">
              <a:latin typeface="SwissReSans Light" panose="020B0504020202020204" pitchFamily="34" charset="0"/>
            </a:endParaRPr>
          </a:p>
          <a:p>
            <a:r>
              <a:rPr lang="en-US" sz="2000" dirty="0">
                <a:latin typeface="SwissReSans Light" panose="020B0504020202020204" pitchFamily="34" charset="0"/>
              </a:rPr>
              <a:t>Approved in April 2013 by the FDA in US  </a:t>
            </a:r>
          </a:p>
          <a:p>
            <a:r>
              <a:rPr lang="en-US" sz="2000" dirty="0">
                <a:latin typeface="SwissReSans Light" panose="020B0504020202020204" pitchFamily="34" charset="0"/>
              </a:rPr>
              <a:t>Painless rapid test (15 minutes)</a:t>
            </a:r>
          </a:p>
          <a:p>
            <a:r>
              <a:rPr lang="en-US" sz="2000" dirty="0">
                <a:latin typeface="SwissReSans Light" panose="020B0504020202020204" pitchFamily="34" charset="0"/>
              </a:rPr>
              <a:t>Shear waves measure the elasticity of the liver using technique called Vibration controlled Transient Elastography (VCTE)</a:t>
            </a:r>
          </a:p>
          <a:p>
            <a:r>
              <a:rPr lang="en-US" sz="2000" dirty="0">
                <a:latin typeface="SwissReSans Light" panose="020B0504020202020204" pitchFamily="34" charset="0"/>
              </a:rPr>
              <a:t>Units are called kPa (kilopascals) – higher the number, greater the stage of fibrosis – score range 2.5-75 kPa</a:t>
            </a:r>
          </a:p>
          <a:p>
            <a:r>
              <a:rPr lang="en-US" sz="2000" b="1" dirty="0">
                <a:latin typeface="SwissReSans Light" panose="020B0504020202020204" pitchFamily="34" charset="0"/>
              </a:rPr>
              <a:t>Caution: the degree of stiffness varies according to type of liver disease. For example, cut off for cirrhosis is lower in Hepatitis B and C and higher for ALD and cut off even lower in NAFLD</a:t>
            </a:r>
          </a:p>
          <a:p>
            <a:endParaRPr lang="en-US" sz="2000" dirty="0">
              <a:latin typeface="SwissReSans Light" panose="020B0504020202020204" pitchFamily="34" charset="0"/>
            </a:endParaRPr>
          </a:p>
        </p:txBody>
      </p:sp>
      <p:sp>
        <p:nvSpPr>
          <p:cNvPr id="4" name="Subtitle 3">
            <a:extLst>
              <a:ext uri="{FF2B5EF4-FFF2-40B4-BE49-F238E27FC236}">
                <a16:creationId xmlns:a16="http://schemas.microsoft.com/office/drawing/2014/main" id="{8008B7B4-E405-4E0C-8C21-090A703812E3}"/>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2B7BF25A-4BFF-4499-AF87-9ED5E01BD612}"/>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28</a:t>
            </a:fld>
            <a:endParaRPr lang="en-GB" dirty="0"/>
          </a:p>
        </p:txBody>
      </p:sp>
    </p:spTree>
    <p:extLst>
      <p:ext uri="{BB962C8B-B14F-4D97-AF65-F5344CB8AC3E}">
        <p14:creationId xmlns:p14="http://schemas.microsoft.com/office/powerpoint/2010/main" val="179762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9573425"/>
              </p:ext>
            </p:extLst>
          </p:nvPr>
        </p:nvGraphicFramePr>
        <p:xfrm>
          <a:off x="762000" y="1295400"/>
          <a:ext cx="10463136" cy="4886793"/>
        </p:xfrm>
        <a:graphic>
          <a:graphicData uri="http://schemas.openxmlformats.org/drawingml/2006/table">
            <a:tbl>
              <a:tblPr firstRow="1" bandRow="1">
                <a:tableStyleId>{7DF18680-E054-41AD-8BC1-D1AEF772440D}</a:tableStyleId>
              </a:tblPr>
              <a:tblGrid>
                <a:gridCol w="2256542">
                  <a:extLst>
                    <a:ext uri="{9D8B030D-6E8A-4147-A177-3AD203B41FA5}">
                      <a16:colId xmlns:a16="http://schemas.microsoft.com/office/drawing/2014/main" val="20000"/>
                    </a:ext>
                  </a:extLst>
                </a:gridCol>
                <a:gridCol w="2281816">
                  <a:extLst>
                    <a:ext uri="{9D8B030D-6E8A-4147-A177-3AD203B41FA5}">
                      <a16:colId xmlns:a16="http://schemas.microsoft.com/office/drawing/2014/main" val="20001"/>
                    </a:ext>
                  </a:extLst>
                </a:gridCol>
                <a:gridCol w="5924778">
                  <a:extLst>
                    <a:ext uri="{9D8B030D-6E8A-4147-A177-3AD203B41FA5}">
                      <a16:colId xmlns:a16="http://schemas.microsoft.com/office/drawing/2014/main" val="20002"/>
                    </a:ext>
                  </a:extLst>
                </a:gridCol>
              </a:tblGrid>
              <a:tr h="790989">
                <a:tc>
                  <a:txBody>
                    <a:bodyPr/>
                    <a:lstStyle/>
                    <a:p>
                      <a:r>
                        <a:rPr lang="en-US" dirty="0"/>
                        <a:t>Stiffness</a:t>
                      </a:r>
                    </a:p>
                  </a:txBody>
                  <a:tcPr anchor="ctr"/>
                </a:tc>
                <a:tc>
                  <a:txBody>
                    <a:bodyPr/>
                    <a:lstStyle/>
                    <a:p>
                      <a:r>
                        <a:rPr lang="en-US" dirty="0"/>
                        <a:t>Indicates</a:t>
                      </a:r>
                    </a:p>
                  </a:txBody>
                  <a:tcPr anchor="ctr"/>
                </a:tc>
                <a:tc>
                  <a:txBody>
                    <a:bodyPr/>
                    <a:lstStyle/>
                    <a:p>
                      <a:r>
                        <a:rPr lang="en-US" dirty="0"/>
                        <a:t>Advice</a:t>
                      </a:r>
                    </a:p>
                  </a:txBody>
                  <a:tcPr anchor="ctr"/>
                </a:tc>
                <a:extLst>
                  <a:ext uri="{0D108BD9-81ED-4DB2-BD59-A6C34878D82A}">
                    <a16:rowId xmlns:a16="http://schemas.microsoft.com/office/drawing/2014/main" val="10000"/>
                  </a:ext>
                </a:extLst>
              </a:tr>
              <a:tr h="1365268">
                <a:tc>
                  <a:txBody>
                    <a:bodyPr/>
                    <a:lstStyle/>
                    <a:p>
                      <a:r>
                        <a:rPr lang="en-US" dirty="0"/>
                        <a:t>&gt; 12.9 kPa</a:t>
                      </a:r>
                    </a:p>
                  </a:txBody>
                  <a:tcPr anchor="ctr"/>
                </a:tc>
                <a:tc>
                  <a:txBody>
                    <a:bodyPr/>
                    <a:lstStyle/>
                    <a:p>
                      <a:r>
                        <a:rPr lang="en-US" dirty="0"/>
                        <a:t>Cirrhosis </a:t>
                      </a:r>
                    </a:p>
                    <a:p>
                      <a:r>
                        <a:rPr lang="en-US" dirty="0"/>
                        <a:t>NPV</a:t>
                      </a:r>
                      <a:r>
                        <a:rPr lang="en-US" baseline="0" dirty="0"/>
                        <a:t> = 95%</a:t>
                      </a:r>
                      <a:endParaRPr lang="en-US" dirty="0"/>
                    </a:p>
                  </a:txBody>
                  <a:tcPr anchor="ctr"/>
                </a:tc>
                <a:tc>
                  <a:txBody>
                    <a:bodyPr/>
                    <a:lstStyle/>
                    <a:p>
                      <a:r>
                        <a:rPr lang="en-US" dirty="0"/>
                        <a:t>US and AFP</a:t>
                      </a:r>
                      <a:r>
                        <a:rPr lang="en-US" baseline="0" dirty="0"/>
                        <a:t> every 6 months for surveillance of Liver Cancer. Strongly consider HCV therapy</a:t>
                      </a:r>
                      <a:endParaRPr lang="en-US" dirty="0"/>
                    </a:p>
                  </a:txBody>
                  <a:tcPr anchor="ctr"/>
                </a:tc>
                <a:extLst>
                  <a:ext uri="{0D108BD9-81ED-4DB2-BD59-A6C34878D82A}">
                    <a16:rowId xmlns:a16="http://schemas.microsoft.com/office/drawing/2014/main" val="10001"/>
                  </a:ext>
                </a:extLst>
              </a:tr>
              <a:tr h="1365268">
                <a:tc>
                  <a:txBody>
                    <a:bodyPr/>
                    <a:lstStyle/>
                    <a:p>
                      <a:r>
                        <a:rPr lang="en-US" u="sng" dirty="0"/>
                        <a:t>&gt;</a:t>
                      </a:r>
                      <a:r>
                        <a:rPr lang="en-US" u="none" baseline="0" dirty="0"/>
                        <a:t> </a:t>
                      </a:r>
                      <a:r>
                        <a:rPr lang="en-US" u="none" dirty="0"/>
                        <a:t>9.6 kPa</a:t>
                      </a:r>
                      <a:endParaRPr lang="en-US" u="sng" dirty="0"/>
                    </a:p>
                  </a:txBody>
                  <a:tcPr anchor="ctr"/>
                </a:tc>
                <a:tc>
                  <a:txBody>
                    <a:bodyPr/>
                    <a:lstStyle/>
                    <a:p>
                      <a:r>
                        <a:rPr lang="en-US" dirty="0"/>
                        <a:t>Advanced </a:t>
                      </a:r>
                    </a:p>
                    <a:p>
                      <a:r>
                        <a:rPr lang="en-US" dirty="0"/>
                        <a:t>Fibrosis </a:t>
                      </a:r>
                      <a:r>
                        <a:rPr lang="en-US" u="sng" dirty="0"/>
                        <a:t>&gt; </a:t>
                      </a:r>
                      <a:r>
                        <a:rPr lang="en-US" u="none" dirty="0"/>
                        <a:t>F2</a:t>
                      </a:r>
                      <a:endParaRPr lang="en-US" u="sng" dirty="0"/>
                    </a:p>
                  </a:txBody>
                  <a:tcPr anchor="ctr"/>
                </a:tc>
                <a:tc>
                  <a:txBody>
                    <a:bodyPr/>
                    <a:lstStyle/>
                    <a:p>
                      <a:r>
                        <a:rPr lang="en-US" dirty="0"/>
                        <a:t>Strongly</a:t>
                      </a:r>
                      <a:r>
                        <a:rPr lang="en-US" baseline="0" dirty="0"/>
                        <a:t> consider HCV therapy</a:t>
                      </a:r>
                      <a:endParaRPr lang="en-US" dirty="0"/>
                    </a:p>
                  </a:txBody>
                  <a:tcPr anchor="ctr"/>
                </a:tc>
                <a:extLst>
                  <a:ext uri="{0D108BD9-81ED-4DB2-BD59-A6C34878D82A}">
                    <a16:rowId xmlns:a16="http://schemas.microsoft.com/office/drawing/2014/main" val="10002"/>
                  </a:ext>
                </a:extLst>
              </a:tr>
              <a:tr h="1365268">
                <a:tc>
                  <a:txBody>
                    <a:bodyPr/>
                    <a:lstStyle/>
                    <a:p>
                      <a:r>
                        <a:rPr lang="en-US" dirty="0"/>
                        <a:t>&lt; 7.1  kPa</a:t>
                      </a:r>
                    </a:p>
                  </a:txBody>
                  <a:tcPr anchor="ctr"/>
                </a:tc>
                <a:tc>
                  <a:txBody>
                    <a:bodyPr/>
                    <a:lstStyle/>
                    <a:p>
                      <a:r>
                        <a:rPr lang="en-US" dirty="0"/>
                        <a:t>Lower</a:t>
                      </a:r>
                      <a:r>
                        <a:rPr lang="en-US" baseline="0" dirty="0"/>
                        <a:t> level of fibrosis &lt; F2  NPV&gt; 90%</a:t>
                      </a:r>
                      <a:endParaRPr lang="en-US" dirty="0"/>
                    </a:p>
                  </a:txBody>
                  <a:tcPr anchor="ctr"/>
                </a:tc>
                <a:tc>
                  <a:txBody>
                    <a:bodyPr/>
                    <a:lstStyle/>
                    <a:p>
                      <a:r>
                        <a:rPr lang="en-US" dirty="0"/>
                        <a:t>Consider HCV therapy vs. Observation</a:t>
                      </a:r>
                    </a:p>
                  </a:txBody>
                  <a:tcPr anchor="ctr"/>
                </a:tc>
                <a:extLst>
                  <a:ext uri="{0D108BD9-81ED-4DB2-BD59-A6C34878D82A}">
                    <a16:rowId xmlns:a16="http://schemas.microsoft.com/office/drawing/2014/main" val="10003"/>
                  </a:ext>
                </a:extLst>
              </a:tr>
            </a:tbl>
          </a:graphicData>
        </a:graphic>
      </p:graphicFrame>
      <p:sp>
        <p:nvSpPr>
          <p:cNvPr id="5" name="Subtitle 3">
            <a:extLst>
              <a:ext uri="{FF2B5EF4-FFF2-40B4-BE49-F238E27FC236}">
                <a16:creationId xmlns:a16="http://schemas.microsoft.com/office/drawing/2014/main" id="{2D33E16A-A38D-4DED-8A65-E4322736C4F6}"/>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Use in Hepatitis C</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2F92EE14-8856-49A4-A2C5-0CCAC325FE3C}"/>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29</a:t>
            </a:fld>
            <a:endParaRPr lang="en-GB" dirty="0"/>
          </a:p>
        </p:txBody>
      </p:sp>
    </p:spTree>
    <p:extLst>
      <p:ext uri="{BB962C8B-B14F-4D97-AF65-F5344CB8AC3E}">
        <p14:creationId xmlns:p14="http://schemas.microsoft.com/office/powerpoint/2010/main" val="30137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EB45A7-6F6B-4087-96B0-61A20D5DDF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5660" b="10377"/>
          <a:stretch/>
        </p:blipFill>
        <p:spPr>
          <a:xfrm>
            <a:off x="-14147" y="-1"/>
            <a:ext cx="12192001" cy="6858001"/>
          </a:xfrm>
          <a:prstGeom prst="rect">
            <a:avLst/>
          </a:prstGeom>
        </p:spPr>
      </p:pic>
      <p:sp>
        <p:nvSpPr>
          <p:cNvPr id="4" name="Text Placeholder 1">
            <a:extLst>
              <a:ext uri="{FF2B5EF4-FFF2-40B4-BE49-F238E27FC236}">
                <a16:creationId xmlns:a16="http://schemas.microsoft.com/office/drawing/2014/main" id="{797D344B-B903-4545-A633-CA46ACAB0CAA}"/>
              </a:ext>
            </a:extLst>
          </p:cNvPr>
          <p:cNvSpPr txBox="1">
            <a:spLocks/>
          </p:cNvSpPr>
          <p:nvPr/>
        </p:nvSpPr>
        <p:spPr>
          <a:xfrm>
            <a:off x="-14147" y="-1"/>
            <a:ext cx="12206147" cy="6858001"/>
          </a:xfrm>
          <a:prstGeom prst="rect">
            <a:avLst/>
          </a:prstGeom>
          <a:gradFill flip="none" rotWithShape="1">
            <a:gsLst>
              <a:gs pos="98000">
                <a:srgbClr val="0F4DBC"/>
              </a:gs>
              <a:gs pos="0">
                <a:srgbClr val="00B0F0">
                  <a:alpha val="60000"/>
                </a:srgbClr>
              </a:gs>
            </a:gsLst>
            <a:lin ang="16200000" scaled="1"/>
            <a:tileRect/>
          </a:gradFill>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wissReSansOT"/>
                <a:ea typeface="+mn-ea"/>
                <a:cs typeface="+mn-cs"/>
              </a:rPr>
              <a:t>  </a:t>
            </a:r>
            <a:endParaRPr kumimoji="0" lang="en-US" sz="1200" b="0" i="0" u="none" strike="noStrike" kern="1200" cap="none" spc="0" normalizeH="0" baseline="0" noProof="0" dirty="0">
              <a:ln>
                <a:noFill/>
              </a:ln>
              <a:solidFill>
                <a:prstClr val="white"/>
              </a:solidFill>
              <a:effectLst/>
              <a:uLnTx/>
              <a:uFillTx/>
              <a:latin typeface="SwissReSansOT"/>
              <a:ea typeface="+mn-ea"/>
              <a:cs typeface="+mn-cs"/>
            </a:endParaRPr>
          </a:p>
        </p:txBody>
      </p:sp>
      <p:sp>
        <p:nvSpPr>
          <p:cNvPr id="2" name="Title 1"/>
          <p:cNvSpPr>
            <a:spLocks noGrp="1"/>
          </p:cNvSpPr>
          <p:nvPr>
            <p:ph type="title"/>
          </p:nvPr>
        </p:nvSpPr>
        <p:spPr>
          <a:xfrm>
            <a:off x="685800" y="533400"/>
            <a:ext cx="3733800" cy="663575"/>
          </a:xfrm>
        </p:spPr>
        <p:txBody>
          <a:bodyPr>
            <a:normAutofit fontScale="90000"/>
          </a:bodyPr>
          <a:lstStyle/>
          <a:p>
            <a:r>
              <a:rPr lang="en-US" sz="3600" dirty="0">
                <a:solidFill>
                  <a:schemeClr val="bg1"/>
                </a:solidFill>
              </a:rPr>
              <a:t>Top Liver Conditions in Developed Countries</a:t>
            </a:r>
          </a:p>
        </p:txBody>
      </p:sp>
      <p:sp>
        <p:nvSpPr>
          <p:cNvPr id="3" name="Content Placeholder 2"/>
          <p:cNvSpPr>
            <a:spLocks noGrp="1"/>
          </p:cNvSpPr>
          <p:nvPr>
            <p:ph idx="1"/>
          </p:nvPr>
        </p:nvSpPr>
        <p:spPr>
          <a:xfrm>
            <a:off x="5330952" y="841248"/>
            <a:ext cx="5795778" cy="5175504"/>
          </a:xfrm>
        </p:spPr>
        <p:txBody>
          <a:bodyPr>
            <a:normAutofit lnSpcReduction="10000"/>
          </a:bodyPr>
          <a:lstStyle/>
          <a:p>
            <a:r>
              <a:rPr lang="en-US" dirty="0">
                <a:solidFill>
                  <a:schemeClr val="bg1"/>
                </a:solidFill>
              </a:rPr>
              <a:t>Chronic viral hepatitis (B and </a:t>
            </a:r>
            <a:r>
              <a:rPr lang="en-US" b="1" dirty="0">
                <a:solidFill>
                  <a:schemeClr val="bg1"/>
                </a:solidFill>
              </a:rPr>
              <a:t>C</a:t>
            </a:r>
            <a:r>
              <a:rPr lang="en-US" dirty="0">
                <a:solidFill>
                  <a:schemeClr val="bg1"/>
                </a:solidFill>
              </a:rPr>
              <a:t>) – increase in Hep C related to IV heroin on rise</a:t>
            </a:r>
          </a:p>
          <a:p>
            <a:r>
              <a:rPr lang="en-US" dirty="0">
                <a:solidFill>
                  <a:schemeClr val="bg1"/>
                </a:solidFill>
              </a:rPr>
              <a:t>Alcoholic liver disease</a:t>
            </a:r>
          </a:p>
          <a:p>
            <a:r>
              <a:rPr lang="en-US" dirty="0">
                <a:solidFill>
                  <a:schemeClr val="bg1"/>
                </a:solidFill>
              </a:rPr>
              <a:t>Hemochromatosis (iron overload)</a:t>
            </a:r>
          </a:p>
          <a:p>
            <a:r>
              <a:rPr lang="en-US" dirty="0">
                <a:solidFill>
                  <a:schemeClr val="bg1"/>
                </a:solidFill>
              </a:rPr>
              <a:t>Nonalcoholic fatty liver disease (NAFLD) or Metabolic-associated steatotic liver disease (MASLD)</a:t>
            </a:r>
          </a:p>
          <a:p>
            <a:pPr marL="0" indent="0">
              <a:buNone/>
            </a:pPr>
            <a:endParaRPr lang="en-US" dirty="0">
              <a:solidFill>
                <a:schemeClr val="bg1"/>
              </a:solidFill>
            </a:endParaRPr>
          </a:p>
          <a:p>
            <a:pPr marL="173038" indent="0">
              <a:buNone/>
            </a:pPr>
            <a:endParaRPr lang="en-US" dirty="0">
              <a:solidFill>
                <a:schemeClr val="bg1"/>
              </a:solidFill>
            </a:endParaRPr>
          </a:p>
          <a:p>
            <a:pPr marL="173038" indent="0">
              <a:buNone/>
            </a:pPr>
            <a:r>
              <a:rPr lang="en-US" dirty="0">
                <a:solidFill>
                  <a:schemeClr val="bg1"/>
                </a:solidFill>
              </a:rPr>
              <a:t>Less common causes:</a:t>
            </a:r>
          </a:p>
          <a:p>
            <a:pPr marL="173038" indent="0">
              <a:buNone/>
            </a:pPr>
            <a:r>
              <a:rPr lang="en-US" dirty="0">
                <a:solidFill>
                  <a:schemeClr val="bg1"/>
                </a:solidFill>
              </a:rPr>
              <a:t>Autoimmune hepatitis, Primary and secondary biliary cirrhosis, Primary Sclerosing Cholangitis, Wilson, Alpha 1 antitrypsin deficiency, Celiac, Granulomatous liver disease, Polycystic liver diseases, Infection (brucellosis, syphilis, echinococcosis), Right heart failure, Osler Weber, veno-occlusive disease</a:t>
            </a:r>
          </a:p>
        </p:txBody>
      </p:sp>
      <p:pic>
        <p:nvPicPr>
          <p:cNvPr id="5" name="Picture 4">
            <a:extLst>
              <a:ext uri="{FF2B5EF4-FFF2-40B4-BE49-F238E27FC236}">
                <a16:creationId xmlns:a16="http://schemas.microsoft.com/office/drawing/2014/main" id="{4960E482-B318-4972-8D5B-811D4FBE80A8}"/>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6" name="Footer">
            <a:extLst>
              <a:ext uri="{FF2B5EF4-FFF2-40B4-BE49-F238E27FC236}">
                <a16:creationId xmlns:a16="http://schemas.microsoft.com/office/drawing/2014/main" id="{4544F79E-8B08-4693-8215-2816BE172EBD}"/>
              </a:ext>
            </a:extLst>
          </p:cNvPr>
          <p:cNvSpPr txBox="1">
            <a:spLocks/>
          </p:cNvSpPr>
          <p:nvPr>
            <p:custDataLst>
              <p:tags r:id="rId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grpSp>
        <p:nvGrpSpPr>
          <p:cNvPr id="9" name="Group 8">
            <a:extLst>
              <a:ext uri="{FF2B5EF4-FFF2-40B4-BE49-F238E27FC236}">
                <a16:creationId xmlns:a16="http://schemas.microsoft.com/office/drawing/2014/main" id="{E8A958BD-EDD5-4270-BCC3-B4AAA433B5C3}"/>
              </a:ext>
            </a:extLst>
          </p:cNvPr>
          <p:cNvGrpSpPr/>
          <p:nvPr/>
        </p:nvGrpSpPr>
        <p:grpSpPr>
          <a:xfrm>
            <a:off x="677254" y="2743200"/>
            <a:ext cx="2494201" cy="129861"/>
            <a:chOff x="7150100" y="3662052"/>
            <a:chExt cx="603250" cy="0"/>
          </a:xfrm>
        </p:grpSpPr>
        <p:cxnSp>
          <p:nvCxnSpPr>
            <p:cNvPr id="10" name="Straight Connector 9">
              <a:extLst>
                <a:ext uri="{FF2B5EF4-FFF2-40B4-BE49-F238E27FC236}">
                  <a16:creationId xmlns:a16="http://schemas.microsoft.com/office/drawing/2014/main" id="{C49B8C46-8EC1-40AD-B199-70FCB3432D2F}"/>
                </a:ext>
              </a:extLst>
            </p:cNvPr>
            <p:cNvCxnSpPr>
              <a:cxnSpLocks/>
            </p:cNvCxnSpPr>
            <p:nvPr/>
          </p:nvCxnSpPr>
          <p:spPr>
            <a:xfrm>
              <a:off x="7150100" y="3662052"/>
              <a:ext cx="336550" cy="0"/>
            </a:xfrm>
            <a:prstGeom prst="line">
              <a:avLst/>
            </a:prstGeom>
            <a:noFill/>
            <a:ln w="63500" cap="rnd" cmpd="sng" algn="ctr">
              <a:solidFill>
                <a:sysClr val="window" lastClr="FFFFFF"/>
              </a:solidFill>
              <a:prstDash val="solid"/>
            </a:ln>
            <a:effectLst/>
          </p:spPr>
        </p:cxnSp>
        <p:cxnSp>
          <p:nvCxnSpPr>
            <p:cNvPr id="11" name="Straight Connector 10">
              <a:extLst>
                <a:ext uri="{FF2B5EF4-FFF2-40B4-BE49-F238E27FC236}">
                  <a16:creationId xmlns:a16="http://schemas.microsoft.com/office/drawing/2014/main" id="{91055711-CD04-4909-B001-D7B63B7749E2}"/>
                </a:ext>
              </a:extLst>
            </p:cNvPr>
            <p:cNvCxnSpPr>
              <a:cxnSpLocks/>
            </p:cNvCxnSpPr>
            <p:nvPr/>
          </p:nvCxnSpPr>
          <p:spPr>
            <a:xfrm>
              <a:off x="7620000" y="3662052"/>
              <a:ext cx="0" cy="0"/>
            </a:xfrm>
            <a:prstGeom prst="line">
              <a:avLst/>
            </a:prstGeom>
            <a:noFill/>
            <a:ln w="63500" cap="rnd" cmpd="sng" algn="ctr">
              <a:solidFill>
                <a:sysClr val="window" lastClr="FFFFFF"/>
              </a:solidFill>
              <a:prstDash val="solid"/>
            </a:ln>
            <a:effectLst/>
          </p:spPr>
        </p:cxnSp>
        <p:cxnSp>
          <p:nvCxnSpPr>
            <p:cNvPr id="12" name="Straight Connector 11">
              <a:extLst>
                <a:ext uri="{FF2B5EF4-FFF2-40B4-BE49-F238E27FC236}">
                  <a16:creationId xmlns:a16="http://schemas.microsoft.com/office/drawing/2014/main" id="{2DA469C4-697C-40DF-AAD7-D92AE28C382A}"/>
                </a:ext>
              </a:extLst>
            </p:cNvPr>
            <p:cNvCxnSpPr>
              <a:cxnSpLocks/>
            </p:cNvCxnSpPr>
            <p:nvPr/>
          </p:nvCxnSpPr>
          <p:spPr>
            <a:xfrm>
              <a:off x="7753350" y="3662052"/>
              <a:ext cx="0" cy="0"/>
            </a:xfrm>
            <a:prstGeom prst="line">
              <a:avLst/>
            </a:prstGeom>
            <a:noFill/>
            <a:ln w="63500" cap="rnd" cmpd="sng" algn="ctr">
              <a:solidFill>
                <a:sysClr val="window" lastClr="FFFFFF"/>
              </a:solidFill>
              <a:prstDash val="solid"/>
            </a:ln>
            <a:effectLst/>
          </p:spPr>
        </p:cxnSp>
      </p:grpSp>
      <p:cxnSp>
        <p:nvCxnSpPr>
          <p:cNvPr id="13" name="Straight Connector 12">
            <a:extLst>
              <a:ext uri="{FF2B5EF4-FFF2-40B4-BE49-F238E27FC236}">
                <a16:creationId xmlns:a16="http://schemas.microsoft.com/office/drawing/2014/main" id="{3F86F96D-0640-4B52-AD96-3A1C4A53CC38}"/>
              </a:ext>
            </a:extLst>
          </p:cNvPr>
          <p:cNvCxnSpPr>
            <a:cxnSpLocks/>
          </p:cNvCxnSpPr>
          <p:nvPr/>
        </p:nvCxnSpPr>
        <p:spPr>
          <a:xfrm>
            <a:off x="5334000" y="2971800"/>
            <a:ext cx="59071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1E229939-E09C-470D-AE89-2E8BE67FE6D1}"/>
              </a:ext>
            </a:extLst>
          </p:cNvPr>
          <p:cNvSpPr>
            <a:spLocks noGrp="1"/>
          </p:cNvSpPr>
          <p:nvPr>
            <p:ph type="sldNum" sz="quarter" idx="12"/>
          </p:nvPr>
        </p:nvSpPr>
        <p:spPr>
          <a:xfrm>
            <a:off x="11414762" y="6472512"/>
            <a:ext cx="287008" cy="182562"/>
          </a:xfrm>
        </p:spPr>
        <p:txBody>
          <a:bodyPr/>
          <a:lstStyle/>
          <a:p>
            <a:fld id="{5E4D2043-7E31-4A53-BD33-72A88E682172}" type="slidenum">
              <a:rPr lang="en-GB" smtClean="0">
                <a:solidFill>
                  <a:schemeClr val="bg1"/>
                </a:solidFill>
              </a:rPr>
              <a:pPr/>
              <a:t>3</a:t>
            </a:fld>
            <a:endParaRPr lang="en-GB" dirty="0">
              <a:solidFill>
                <a:schemeClr val="bg1"/>
              </a:solidFill>
            </a:endParaRPr>
          </a:p>
        </p:txBody>
      </p:sp>
    </p:spTree>
    <p:extLst>
      <p:ext uri="{BB962C8B-B14F-4D97-AF65-F5344CB8AC3E}">
        <p14:creationId xmlns:p14="http://schemas.microsoft.com/office/powerpoint/2010/main" val="31333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ppt_x</p:attrName>
                                        </p:attrNameLst>
                                      </p:cBhvr>
                                      <p:tavLst>
                                        <p:tav tm="0">
                                          <p:val>
                                            <p:strVal val="#ppt_x-#ppt_w/2"/>
                                          </p:val>
                                        </p:tav>
                                        <p:tav tm="100000">
                                          <p:val>
                                            <p:strVal val="#ppt_x"/>
                                          </p:val>
                                        </p:tav>
                                      </p:tavLst>
                                    </p:anim>
                                    <p:anim calcmode="lin" valueType="num">
                                      <p:cBhvr>
                                        <p:cTn id="8" dur="250" fill="hold"/>
                                        <p:tgtEl>
                                          <p:spTgt spid="13"/>
                                        </p:tgtEl>
                                        <p:attrNameLst>
                                          <p:attrName>ppt_y</p:attrName>
                                        </p:attrNameLst>
                                      </p:cBhvr>
                                      <p:tavLst>
                                        <p:tav tm="0">
                                          <p:val>
                                            <p:strVal val="#ppt_y"/>
                                          </p:val>
                                        </p:tav>
                                        <p:tav tm="100000">
                                          <p:val>
                                            <p:strVal val="#ppt_y"/>
                                          </p:val>
                                        </p:tav>
                                      </p:tavLst>
                                    </p:anim>
                                    <p:anim calcmode="lin" valueType="num">
                                      <p:cBhvr>
                                        <p:cTn id="9" dur="250" fill="hold"/>
                                        <p:tgtEl>
                                          <p:spTgt spid="13"/>
                                        </p:tgtEl>
                                        <p:attrNameLst>
                                          <p:attrName>ppt_w</p:attrName>
                                        </p:attrNameLst>
                                      </p:cBhvr>
                                      <p:tavLst>
                                        <p:tav tm="0">
                                          <p:val>
                                            <p:fltVal val="0"/>
                                          </p:val>
                                        </p:tav>
                                        <p:tav tm="100000">
                                          <p:val>
                                            <p:strVal val="#ppt_w"/>
                                          </p:val>
                                        </p:tav>
                                      </p:tavLst>
                                    </p:anim>
                                    <p:anim calcmode="lin" valueType="num">
                                      <p:cBhvr>
                                        <p:cTn id="10" dur="25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99394000"/>
              </p:ext>
            </p:extLst>
          </p:nvPr>
        </p:nvGraphicFramePr>
        <p:xfrm>
          <a:off x="644577" y="1274163"/>
          <a:ext cx="10717967" cy="4856815"/>
        </p:xfrm>
        <a:graphic>
          <a:graphicData uri="http://schemas.openxmlformats.org/drawingml/2006/table">
            <a:tbl>
              <a:tblPr firstRow="1" bandRow="1">
                <a:tableStyleId>{7DF18680-E054-41AD-8BC1-D1AEF772440D}</a:tableStyleId>
              </a:tblPr>
              <a:tblGrid>
                <a:gridCol w="2888451">
                  <a:extLst>
                    <a:ext uri="{9D8B030D-6E8A-4147-A177-3AD203B41FA5}">
                      <a16:colId xmlns:a16="http://schemas.microsoft.com/office/drawing/2014/main" val="20000"/>
                    </a:ext>
                  </a:extLst>
                </a:gridCol>
                <a:gridCol w="2943928">
                  <a:extLst>
                    <a:ext uri="{9D8B030D-6E8A-4147-A177-3AD203B41FA5}">
                      <a16:colId xmlns:a16="http://schemas.microsoft.com/office/drawing/2014/main" val="20001"/>
                    </a:ext>
                  </a:extLst>
                </a:gridCol>
                <a:gridCol w="4885588">
                  <a:extLst>
                    <a:ext uri="{9D8B030D-6E8A-4147-A177-3AD203B41FA5}">
                      <a16:colId xmlns:a16="http://schemas.microsoft.com/office/drawing/2014/main" val="20002"/>
                    </a:ext>
                  </a:extLst>
                </a:gridCol>
              </a:tblGrid>
              <a:tr h="675329">
                <a:tc>
                  <a:txBody>
                    <a:bodyPr/>
                    <a:lstStyle/>
                    <a:p>
                      <a:r>
                        <a:rPr lang="en-US" dirty="0"/>
                        <a:t>Stiffness</a:t>
                      </a:r>
                    </a:p>
                  </a:txBody>
                  <a:tcPr anchor="ctr"/>
                </a:tc>
                <a:tc>
                  <a:txBody>
                    <a:bodyPr/>
                    <a:lstStyle/>
                    <a:p>
                      <a:r>
                        <a:rPr lang="en-US" dirty="0"/>
                        <a:t>Indicates</a:t>
                      </a:r>
                    </a:p>
                  </a:txBody>
                  <a:tcPr anchor="ctr"/>
                </a:tc>
                <a:tc>
                  <a:txBody>
                    <a:bodyPr/>
                    <a:lstStyle/>
                    <a:p>
                      <a:r>
                        <a:rPr lang="en-US" dirty="0"/>
                        <a:t>Advice</a:t>
                      </a:r>
                    </a:p>
                  </a:txBody>
                  <a:tcPr anchor="ctr"/>
                </a:tc>
                <a:extLst>
                  <a:ext uri="{0D108BD9-81ED-4DB2-BD59-A6C34878D82A}">
                    <a16:rowId xmlns:a16="http://schemas.microsoft.com/office/drawing/2014/main" val="10000"/>
                  </a:ext>
                </a:extLst>
              </a:tr>
              <a:tr h="1665193">
                <a:tc>
                  <a:txBody>
                    <a:bodyPr/>
                    <a:lstStyle/>
                    <a:p>
                      <a:r>
                        <a:rPr lang="en-US" dirty="0"/>
                        <a:t>&gt; 12.9 kPa</a:t>
                      </a:r>
                    </a:p>
                  </a:txBody>
                  <a:tcPr anchor="ctr"/>
                </a:tc>
                <a:tc>
                  <a:txBody>
                    <a:bodyPr/>
                    <a:lstStyle/>
                    <a:p>
                      <a:r>
                        <a:rPr lang="en-US" dirty="0"/>
                        <a:t>Cirrhosis</a:t>
                      </a:r>
                    </a:p>
                  </a:txBody>
                  <a:tcPr anchor="ctr"/>
                </a:tc>
                <a:tc>
                  <a:txBody>
                    <a:bodyPr/>
                    <a:lstStyle/>
                    <a:p>
                      <a:r>
                        <a:rPr lang="en-US" dirty="0"/>
                        <a:t>US and AFP every 6 months for surveillance of Liver cancer. Strongly consider HBV therapy</a:t>
                      </a:r>
                    </a:p>
                  </a:txBody>
                  <a:tcPr anchor="ctr"/>
                </a:tc>
                <a:extLst>
                  <a:ext uri="{0D108BD9-81ED-4DB2-BD59-A6C34878D82A}">
                    <a16:rowId xmlns:a16="http://schemas.microsoft.com/office/drawing/2014/main" val="10001"/>
                  </a:ext>
                </a:extLst>
              </a:tr>
              <a:tr h="675329">
                <a:tc>
                  <a:txBody>
                    <a:bodyPr/>
                    <a:lstStyle/>
                    <a:p>
                      <a:r>
                        <a:rPr lang="en-US" u="sng" dirty="0"/>
                        <a:t>&gt;</a:t>
                      </a:r>
                      <a:r>
                        <a:rPr lang="en-US" dirty="0"/>
                        <a:t> 7.3 kPa</a:t>
                      </a:r>
                    </a:p>
                  </a:txBody>
                  <a:tcPr anchor="ctr"/>
                </a:tc>
                <a:tc>
                  <a:txBody>
                    <a:bodyPr/>
                    <a:lstStyle/>
                    <a:p>
                      <a:r>
                        <a:rPr lang="en-US" u="sng" dirty="0"/>
                        <a:t>&gt; </a:t>
                      </a:r>
                      <a:r>
                        <a:rPr lang="en-US" u="none" dirty="0"/>
                        <a:t>F2    PPV =</a:t>
                      </a:r>
                      <a:r>
                        <a:rPr lang="en-US" u="none" baseline="0" dirty="0"/>
                        <a:t> 94%</a:t>
                      </a:r>
                      <a:endParaRPr lang="en-US" u="sng" dirty="0"/>
                    </a:p>
                  </a:txBody>
                  <a:tcPr anchor="ctr"/>
                </a:tc>
                <a:tc>
                  <a:txBody>
                    <a:bodyPr/>
                    <a:lstStyle/>
                    <a:p>
                      <a:r>
                        <a:rPr lang="en-US" dirty="0"/>
                        <a:t>Strongly</a:t>
                      </a:r>
                      <a:r>
                        <a:rPr lang="en-US" baseline="0" dirty="0"/>
                        <a:t> consider HBV therapy</a:t>
                      </a:r>
                      <a:endParaRPr lang="en-US" dirty="0"/>
                    </a:p>
                  </a:txBody>
                  <a:tcPr anchor="ctr"/>
                </a:tc>
                <a:extLst>
                  <a:ext uri="{0D108BD9-81ED-4DB2-BD59-A6C34878D82A}">
                    <a16:rowId xmlns:a16="http://schemas.microsoft.com/office/drawing/2014/main" val="10002"/>
                  </a:ext>
                </a:extLst>
              </a:tr>
              <a:tr h="1165635">
                <a:tc>
                  <a:txBody>
                    <a:bodyPr/>
                    <a:lstStyle/>
                    <a:p>
                      <a:r>
                        <a:rPr lang="en-US" dirty="0"/>
                        <a:t>5.2-7.2 kPa</a:t>
                      </a:r>
                    </a:p>
                  </a:txBody>
                  <a:tcPr anchor="ctr"/>
                </a:tc>
                <a:tc>
                  <a:txBody>
                    <a:bodyPr/>
                    <a:lstStyle/>
                    <a:p>
                      <a:r>
                        <a:rPr lang="en-US" dirty="0"/>
                        <a:t>Lower</a:t>
                      </a:r>
                      <a:r>
                        <a:rPr lang="en-US" baseline="0" dirty="0"/>
                        <a:t> level of fibrosis</a:t>
                      </a:r>
                      <a:endParaRPr lang="en-US" dirty="0"/>
                    </a:p>
                  </a:txBody>
                  <a:tcPr anchor="ctr"/>
                </a:tc>
                <a:tc>
                  <a:txBody>
                    <a:bodyPr/>
                    <a:lstStyle/>
                    <a:p>
                      <a:r>
                        <a:rPr lang="en-US" dirty="0"/>
                        <a:t>Observation</a:t>
                      </a:r>
                      <a:r>
                        <a:rPr lang="en-US" baseline="0" dirty="0"/>
                        <a:t> if low HBV </a:t>
                      </a:r>
                      <a:r>
                        <a:rPr lang="en-US" baseline="0" dirty="0" err="1"/>
                        <a:t>viremia</a:t>
                      </a:r>
                      <a:r>
                        <a:rPr lang="en-US" baseline="0" dirty="0"/>
                        <a:t>.  Repeat FibroScan in 1 year</a:t>
                      </a:r>
                      <a:endParaRPr lang="en-US" dirty="0"/>
                    </a:p>
                  </a:txBody>
                  <a:tcPr anchor="ctr"/>
                </a:tc>
                <a:extLst>
                  <a:ext uri="{0D108BD9-81ED-4DB2-BD59-A6C34878D82A}">
                    <a16:rowId xmlns:a16="http://schemas.microsoft.com/office/drawing/2014/main" val="10003"/>
                  </a:ext>
                </a:extLst>
              </a:tr>
              <a:tr h="675329">
                <a:tc>
                  <a:txBody>
                    <a:bodyPr/>
                    <a:lstStyle/>
                    <a:p>
                      <a:r>
                        <a:rPr lang="en-US" dirty="0"/>
                        <a:t>&lt; 5.3 kPa</a:t>
                      </a:r>
                    </a:p>
                  </a:txBody>
                  <a:tcPr anchor="ctr"/>
                </a:tc>
                <a:tc>
                  <a:txBody>
                    <a:bodyPr/>
                    <a:lstStyle/>
                    <a:p>
                      <a:r>
                        <a:rPr lang="en-US" dirty="0"/>
                        <a:t>&lt; F2  NPV=83%</a:t>
                      </a:r>
                    </a:p>
                  </a:txBody>
                  <a:tcPr anchor="ctr"/>
                </a:tc>
                <a:tc>
                  <a:txBody>
                    <a:bodyPr/>
                    <a:lstStyle/>
                    <a:p>
                      <a:r>
                        <a:rPr lang="en-US" dirty="0"/>
                        <a:t>Observation if low HBV </a:t>
                      </a:r>
                      <a:r>
                        <a:rPr lang="en-US" dirty="0" err="1"/>
                        <a:t>viremia</a:t>
                      </a:r>
                      <a:endParaRPr lang="en-US" dirty="0"/>
                    </a:p>
                  </a:txBody>
                  <a:tcPr anchor="ctr"/>
                </a:tc>
                <a:extLst>
                  <a:ext uri="{0D108BD9-81ED-4DB2-BD59-A6C34878D82A}">
                    <a16:rowId xmlns:a16="http://schemas.microsoft.com/office/drawing/2014/main" val="10004"/>
                  </a:ext>
                </a:extLst>
              </a:tr>
            </a:tbl>
          </a:graphicData>
        </a:graphic>
      </p:graphicFrame>
      <p:sp>
        <p:nvSpPr>
          <p:cNvPr id="5" name="Subtitle 3">
            <a:extLst>
              <a:ext uri="{FF2B5EF4-FFF2-40B4-BE49-F238E27FC236}">
                <a16:creationId xmlns:a16="http://schemas.microsoft.com/office/drawing/2014/main" id="{45B43942-669B-4B89-A7B7-A2DDD03D0DAD}"/>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Use in Hepatitis B</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087EF9E9-AFA4-4332-BC94-C3F639B2B0C3}"/>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30</a:t>
            </a:fld>
            <a:endParaRPr lang="en-GB" dirty="0"/>
          </a:p>
        </p:txBody>
      </p:sp>
    </p:spTree>
    <p:extLst>
      <p:ext uri="{BB962C8B-B14F-4D97-AF65-F5344CB8AC3E}">
        <p14:creationId xmlns:p14="http://schemas.microsoft.com/office/powerpoint/2010/main" val="4036556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10765596"/>
              </p:ext>
            </p:extLst>
          </p:nvPr>
        </p:nvGraphicFramePr>
        <p:xfrm>
          <a:off x="742949" y="1447800"/>
          <a:ext cx="10706100" cy="4666700"/>
        </p:xfrm>
        <a:graphic>
          <a:graphicData uri="http://schemas.openxmlformats.org/drawingml/2006/table">
            <a:tbl>
              <a:tblPr firstRow="1" bandRow="1">
                <a:tableStyleId>{7DF18680-E054-41AD-8BC1-D1AEF772440D}</a:tableStyleId>
              </a:tblPr>
              <a:tblGrid>
                <a:gridCol w="2456714">
                  <a:extLst>
                    <a:ext uri="{9D8B030D-6E8A-4147-A177-3AD203B41FA5}">
                      <a16:colId xmlns:a16="http://schemas.microsoft.com/office/drawing/2014/main" val="20000"/>
                    </a:ext>
                  </a:extLst>
                </a:gridCol>
                <a:gridCol w="2630346">
                  <a:extLst>
                    <a:ext uri="{9D8B030D-6E8A-4147-A177-3AD203B41FA5}">
                      <a16:colId xmlns:a16="http://schemas.microsoft.com/office/drawing/2014/main" val="20001"/>
                    </a:ext>
                  </a:extLst>
                </a:gridCol>
                <a:gridCol w="5619040">
                  <a:extLst>
                    <a:ext uri="{9D8B030D-6E8A-4147-A177-3AD203B41FA5}">
                      <a16:colId xmlns:a16="http://schemas.microsoft.com/office/drawing/2014/main" val="20002"/>
                    </a:ext>
                  </a:extLst>
                </a:gridCol>
              </a:tblGrid>
              <a:tr h="497328">
                <a:tc>
                  <a:txBody>
                    <a:bodyPr/>
                    <a:lstStyle/>
                    <a:p>
                      <a:r>
                        <a:rPr lang="en-US" dirty="0"/>
                        <a:t>Stiffness</a:t>
                      </a:r>
                    </a:p>
                  </a:txBody>
                  <a:tcPr anchor="ctr"/>
                </a:tc>
                <a:tc>
                  <a:txBody>
                    <a:bodyPr/>
                    <a:lstStyle/>
                    <a:p>
                      <a:r>
                        <a:rPr lang="en-US" dirty="0"/>
                        <a:t>Indicates</a:t>
                      </a:r>
                    </a:p>
                  </a:txBody>
                  <a:tcPr anchor="ctr"/>
                </a:tc>
                <a:tc>
                  <a:txBody>
                    <a:bodyPr/>
                    <a:lstStyle/>
                    <a:p>
                      <a:r>
                        <a:rPr lang="en-US" dirty="0"/>
                        <a:t>Advice</a:t>
                      </a:r>
                    </a:p>
                  </a:txBody>
                  <a:tcPr anchor="ctr"/>
                </a:tc>
                <a:extLst>
                  <a:ext uri="{0D108BD9-81ED-4DB2-BD59-A6C34878D82A}">
                    <a16:rowId xmlns:a16="http://schemas.microsoft.com/office/drawing/2014/main" val="10000"/>
                  </a:ext>
                </a:extLst>
              </a:tr>
              <a:tr h="1226286">
                <a:tc>
                  <a:txBody>
                    <a:bodyPr/>
                    <a:lstStyle/>
                    <a:p>
                      <a:r>
                        <a:rPr lang="en-US" dirty="0"/>
                        <a:t>&gt; 10.2 kPa</a:t>
                      </a:r>
                    </a:p>
                  </a:txBody>
                  <a:tcPr anchor="ctr"/>
                </a:tc>
                <a:tc>
                  <a:txBody>
                    <a:bodyPr/>
                    <a:lstStyle/>
                    <a:p>
                      <a:r>
                        <a:rPr lang="en-US" dirty="0"/>
                        <a:t>Cirrhosis</a:t>
                      </a:r>
                      <a:r>
                        <a:rPr lang="en-US" baseline="0" dirty="0"/>
                        <a:t>  PPV = 99%</a:t>
                      </a:r>
                      <a:endParaRPr lang="en-US" dirty="0"/>
                    </a:p>
                  </a:txBody>
                  <a:tcPr anchor="ctr"/>
                </a:tc>
                <a:tc>
                  <a:txBody>
                    <a:bodyPr/>
                    <a:lstStyle/>
                    <a:p>
                      <a:r>
                        <a:rPr lang="en-US" dirty="0"/>
                        <a:t>Refer to </a:t>
                      </a:r>
                      <a:r>
                        <a:rPr lang="en-US" dirty="0" err="1"/>
                        <a:t>Hepatology</a:t>
                      </a:r>
                      <a:r>
                        <a:rPr lang="en-US" dirty="0"/>
                        <a:t>. US and AFP</a:t>
                      </a:r>
                      <a:r>
                        <a:rPr lang="en-US" baseline="0" dirty="0"/>
                        <a:t> every 6 months for surveillance of liver cancer</a:t>
                      </a:r>
                      <a:endParaRPr lang="en-US" dirty="0"/>
                    </a:p>
                  </a:txBody>
                  <a:tcPr anchor="ctr"/>
                </a:tc>
                <a:extLst>
                  <a:ext uri="{0D108BD9-81ED-4DB2-BD59-A6C34878D82A}">
                    <a16:rowId xmlns:a16="http://schemas.microsoft.com/office/drawing/2014/main" val="10001"/>
                  </a:ext>
                </a:extLst>
              </a:tr>
              <a:tr h="1226286">
                <a:tc>
                  <a:txBody>
                    <a:bodyPr/>
                    <a:lstStyle/>
                    <a:p>
                      <a:r>
                        <a:rPr lang="en-US" u="sng" dirty="0"/>
                        <a:t>&gt; </a:t>
                      </a:r>
                      <a:r>
                        <a:rPr lang="en-US" u="none" dirty="0"/>
                        <a:t>7.9 kPa</a:t>
                      </a:r>
                      <a:endParaRPr lang="en-US" u="sng" dirty="0"/>
                    </a:p>
                  </a:txBody>
                  <a:tcPr anchor="ctr"/>
                </a:tc>
                <a:tc>
                  <a:txBody>
                    <a:bodyPr/>
                    <a:lstStyle/>
                    <a:p>
                      <a:r>
                        <a:rPr lang="en-US" u="sng" dirty="0"/>
                        <a:t>&gt; </a:t>
                      </a:r>
                      <a:r>
                        <a:rPr lang="en-US" u="none" dirty="0"/>
                        <a:t>F3  PPV=97%</a:t>
                      </a:r>
                      <a:endParaRPr lang="en-US" u="sng" dirty="0"/>
                    </a:p>
                  </a:txBody>
                  <a:tcPr anchor="ctr"/>
                </a:tc>
                <a:tc>
                  <a:txBody>
                    <a:bodyPr/>
                    <a:lstStyle/>
                    <a:p>
                      <a:r>
                        <a:rPr lang="en-US" dirty="0"/>
                        <a:t>Refer to </a:t>
                      </a:r>
                      <a:r>
                        <a:rPr lang="en-US" dirty="0" err="1"/>
                        <a:t>Hepatology</a:t>
                      </a:r>
                      <a:r>
                        <a:rPr lang="en-US" dirty="0"/>
                        <a:t>, may need therapy (Vitamin E) or enter clinical</a:t>
                      </a:r>
                      <a:r>
                        <a:rPr lang="en-US" baseline="0" dirty="0"/>
                        <a:t> trial</a:t>
                      </a:r>
                      <a:endParaRPr lang="en-US" dirty="0"/>
                    </a:p>
                  </a:txBody>
                  <a:tcPr anchor="ctr"/>
                </a:tc>
                <a:extLst>
                  <a:ext uri="{0D108BD9-81ED-4DB2-BD59-A6C34878D82A}">
                    <a16:rowId xmlns:a16="http://schemas.microsoft.com/office/drawing/2014/main" val="10002"/>
                  </a:ext>
                </a:extLst>
              </a:tr>
              <a:tr h="858400">
                <a:tc>
                  <a:txBody>
                    <a:bodyPr/>
                    <a:lstStyle/>
                    <a:p>
                      <a:r>
                        <a:rPr lang="en-US" dirty="0"/>
                        <a:t>6</a:t>
                      </a:r>
                      <a:r>
                        <a:rPr lang="en-US" baseline="0" dirty="0"/>
                        <a:t> – 7.8 kPa</a:t>
                      </a:r>
                      <a:endParaRPr lang="en-US" dirty="0"/>
                    </a:p>
                  </a:txBody>
                  <a:tcPr anchor="ctr"/>
                </a:tc>
                <a:tc>
                  <a:txBody>
                    <a:bodyPr/>
                    <a:lstStyle/>
                    <a:p>
                      <a:r>
                        <a:rPr lang="en-US" dirty="0"/>
                        <a:t>F2</a:t>
                      </a:r>
                    </a:p>
                  </a:txBody>
                  <a:tcPr anchor="ctr"/>
                </a:tc>
                <a:tc>
                  <a:txBody>
                    <a:bodyPr/>
                    <a:lstStyle/>
                    <a:p>
                      <a:r>
                        <a:rPr lang="en-US" dirty="0"/>
                        <a:t>May observe in Primary</a:t>
                      </a:r>
                      <a:r>
                        <a:rPr lang="en-US" baseline="0" dirty="0"/>
                        <a:t> Care. Repeat FibroScan in 1 year</a:t>
                      </a:r>
                      <a:endParaRPr lang="en-US" dirty="0"/>
                    </a:p>
                  </a:txBody>
                  <a:tcPr anchor="ctr"/>
                </a:tc>
                <a:extLst>
                  <a:ext uri="{0D108BD9-81ED-4DB2-BD59-A6C34878D82A}">
                    <a16:rowId xmlns:a16="http://schemas.microsoft.com/office/drawing/2014/main" val="10003"/>
                  </a:ext>
                </a:extLst>
              </a:tr>
              <a:tr h="858400">
                <a:tc>
                  <a:txBody>
                    <a:bodyPr/>
                    <a:lstStyle/>
                    <a:p>
                      <a:r>
                        <a:rPr lang="en-US" dirty="0"/>
                        <a:t>&lt;6 kPa</a:t>
                      </a:r>
                    </a:p>
                  </a:txBody>
                  <a:tcPr anchor="ctr"/>
                </a:tc>
                <a:tc>
                  <a:txBody>
                    <a:bodyPr/>
                    <a:lstStyle/>
                    <a:p>
                      <a:r>
                        <a:rPr lang="en-US" dirty="0"/>
                        <a:t>Lower</a:t>
                      </a:r>
                      <a:r>
                        <a:rPr lang="en-US" baseline="0" dirty="0"/>
                        <a:t> level of fibrosis</a:t>
                      </a:r>
                      <a:endParaRPr lang="en-US" dirty="0"/>
                    </a:p>
                  </a:txBody>
                  <a:tcPr anchor="ctr"/>
                </a:tc>
                <a:tc>
                  <a:txBody>
                    <a:bodyPr/>
                    <a:lstStyle/>
                    <a:p>
                      <a:r>
                        <a:rPr lang="en-US" dirty="0"/>
                        <a:t>Observe in Primary Care. Diet and exercise.</a:t>
                      </a:r>
                      <a:r>
                        <a:rPr lang="en-US" baseline="0" dirty="0"/>
                        <a:t> DM and HLD control</a:t>
                      </a:r>
                      <a:endParaRPr lang="en-US" dirty="0"/>
                    </a:p>
                  </a:txBody>
                  <a:tcPr anchor="ctr"/>
                </a:tc>
                <a:extLst>
                  <a:ext uri="{0D108BD9-81ED-4DB2-BD59-A6C34878D82A}">
                    <a16:rowId xmlns:a16="http://schemas.microsoft.com/office/drawing/2014/main" val="10004"/>
                  </a:ext>
                </a:extLst>
              </a:tr>
            </a:tbl>
          </a:graphicData>
        </a:graphic>
      </p:graphicFrame>
      <p:sp>
        <p:nvSpPr>
          <p:cNvPr id="5" name="Subtitle 3">
            <a:extLst>
              <a:ext uri="{FF2B5EF4-FFF2-40B4-BE49-F238E27FC236}">
                <a16:creationId xmlns:a16="http://schemas.microsoft.com/office/drawing/2014/main" id="{C3416499-27F2-4CD8-85C7-8652E58C3106}"/>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Use in Metabolic associated steatotic liver disease (</a:t>
            </a:r>
            <a:r>
              <a:rPr lang="en-US" sz="2800" b="1" dirty="0">
                <a:solidFill>
                  <a:schemeClr val="bg1"/>
                </a:solidFill>
                <a:latin typeface="SwissReSans Light" panose="020B0504020202020204" pitchFamily="34" charset="0"/>
              </a:rPr>
              <a:t>MASLD</a:t>
            </a:r>
            <a:r>
              <a:rPr lang="en-US" sz="2800" dirty="0">
                <a:solidFill>
                  <a:schemeClr val="bg1"/>
                </a:solidFill>
                <a:latin typeface="SwissReSans Light" panose="020B0504020202020204" pitchFamily="34" charset="0"/>
              </a:rPr>
              <a:t>)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EC1DF71C-8816-469B-9DF0-20019ACBC4F5}"/>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31</a:t>
            </a:fld>
            <a:endParaRPr lang="en-GB" dirty="0"/>
          </a:p>
        </p:txBody>
      </p:sp>
    </p:spTree>
    <p:extLst>
      <p:ext uri="{BB962C8B-B14F-4D97-AF65-F5344CB8AC3E}">
        <p14:creationId xmlns:p14="http://schemas.microsoft.com/office/powerpoint/2010/main" val="70296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6941898"/>
              </p:ext>
            </p:extLst>
          </p:nvPr>
        </p:nvGraphicFramePr>
        <p:xfrm>
          <a:off x="644577" y="1409075"/>
          <a:ext cx="10709223" cy="4788524"/>
        </p:xfrm>
        <a:graphic>
          <a:graphicData uri="http://schemas.openxmlformats.org/drawingml/2006/table">
            <a:tbl>
              <a:tblPr firstRow="1" bandRow="1">
                <a:tableStyleId>{7DF18680-E054-41AD-8BC1-D1AEF772440D}</a:tableStyleId>
              </a:tblPr>
              <a:tblGrid>
                <a:gridCol w="2191363">
                  <a:extLst>
                    <a:ext uri="{9D8B030D-6E8A-4147-A177-3AD203B41FA5}">
                      <a16:colId xmlns:a16="http://schemas.microsoft.com/office/drawing/2014/main" val="20000"/>
                    </a:ext>
                  </a:extLst>
                </a:gridCol>
                <a:gridCol w="3695384">
                  <a:extLst>
                    <a:ext uri="{9D8B030D-6E8A-4147-A177-3AD203B41FA5}">
                      <a16:colId xmlns:a16="http://schemas.microsoft.com/office/drawing/2014/main" val="20001"/>
                    </a:ext>
                  </a:extLst>
                </a:gridCol>
                <a:gridCol w="4822476">
                  <a:extLst>
                    <a:ext uri="{9D8B030D-6E8A-4147-A177-3AD203B41FA5}">
                      <a16:colId xmlns:a16="http://schemas.microsoft.com/office/drawing/2014/main" val="20002"/>
                    </a:ext>
                  </a:extLst>
                </a:gridCol>
              </a:tblGrid>
              <a:tr h="878297">
                <a:tc>
                  <a:txBody>
                    <a:bodyPr/>
                    <a:lstStyle/>
                    <a:p>
                      <a:r>
                        <a:rPr lang="en-US" dirty="0"/>
                        <a:t>Stiffness</a:t>
                      </a:r>
                    </a:p>
                  </a:txBody>
                  <a:tcPr anchor="ctr"/>
                </a:tc>
                <a:tc>
                  <a:txBody>
                    <a:bodyPr/>
                    <a:lstStyle/>
                    <a:p>
                      <a:r>
                        <a:rPr lang="en-US" dirty="0"/>
                        <a:t>Indicates</a:t>
                      </a:r>
                    </a:p>
                  </a:txBody>
                  <a:tcPr anchor="ctr"/>
                </a:tc>
                <a:tc>
                  <a:txBody>
                    <a:bodyPr/>
                    <a:lstStyle/>
                    <a:p>
                      <a:r>
                        <a:rPr lang="en-US" dirty="0"/>
                        <a:t>Advice</a:t>
                      </a:r>
                    </a:p>
                  </a:txBody>
                  <a:tcPr anchor="ctr"/>
                </a:tc>
                <a:extLst>
                  <a:ext uri="{0D108BD9-81ED-4DB2-BD59-A6C34878D82A}">
                    <a16:rowId xmlns:a16="http://schemas.microsoft.com/office/drawing/2014/main" val="10000"/>
                  </a:ext>
                </a:extLst>
              </a:tr>
              <a:tr h="1515965">
                <a:tc>
                  <a:txBody>
                    <a:bodyPr/>
                    <a:lstStyle/>
                    <a:p>
                      <a:r>
                        <a:rPr lang="en-US" dirty="0"/>
                        <a:t>&gt; 18.7</a:t>
                      </a:r>
                      <a:r>
                        <a:rPr lang="en-US" baseline="0" dirty="0"/>
                        <a:t> kPa</a:t>
                      </a:r>
                      <a:endParaRPr lang="en-US" dirty="0"/>
                    </a:p>
                  </a:txBody>
                  <a:tcPr anchor="ctr"/>
                </a:tc>
                <a:tc>
                  <a:txBody>
                    <a:bodyPr/>
                    <a:lstStyle/>
                    <a:p>
                      <a:r>
                        <a:rPr lang="en-US" dirty="0"/>
                        <a:t>Cirrhosis  PPV = 90%</a:t>
                      </a:r>
                    </a:p>
                  </a:txBody>
                  <a:tcPr anchor="ctr"/>
                </a:tc>
                <a:tc>
                  <a:txBody>
                    <a:bodyPr/>
                    <a:lstStyle/>
                    <a:p>
                      <a:r>
                        <a:rPr lang="en-US" dirty="0"/>
                        <a:t>US and AFP every 6 months for</a:t>
                      </a:r>
                      <a:r>
                        <a:rPr lang="en-US" baseline="0" dirty="0"/>
                        <a:t> surveillance of Liver cancer. Stop all alcohol</a:t>
                      </a:r>
                      <a:endParaRPr lang="en-US" dirty="0"/>
                    </a:p>
                  </a:txBody>
                  <a:tcPr anchor="ctr"/>
                </a:tc>
                <a:extLst>
                  <a:ext uri="{0D108BD9-81ED-4DB2-BD59-A6C34878D82A}">
                    <a16:rowId xmlns:a16="http://schemas.microsoft.com/office/drawing/2014/main" val="10001"/>
                  </a:ext>
                </a:extLst>
              </a:tr>
              <a:tr h="1515965">
                <a:tc>
                  <a:txBody>
                    <a:bodyPr/>
                    <a:lstStyle/>
                    <a:p>
                      <a:r>
                        <a:rPr lang="en-US" dirty="0"/>
                        <a:t>12.7-18.7 kPa</a:t>
                      </a:r>
                    </a:p>
                  </a:txBody>
                  <a:tcPr anchor="ctr"/>
                </a:tc>
                <a:tc>
                  <a:txBody>
                    <a:bodyPr/>
                    <a:lstStyle/>
                    <a:p>
                      <a:r>
                        <a:rPr lang="en-US" u="sng" dirty="0"/>
                        <a:t>&gt; </a:t>
                      </a:r>
                      <a:r>
                        <a:rPr lang="en-US" u="none" dirty="0"/>
                        <a:t>F3</a:t>
                      </a:r>
                      <a:r>
                        <a:rPr lang="en-US" u="none" baseline="0" dirty="0"/>
                        <a:t> Advanced fibrosis  PPV=92%</a:t>
                      </a:r>
                      <a:endParaRPr lang="en-US" u="sng" dirty="0"/>
                    </a:p>
                  </a:txBody>
                  <a:tcPr anchor="ctr"/>
                </a:tc>
                <a:tc>
                  <a:txBody>
                    <a:bodyPr/>
                    <a:lstStyle/>
                    <a:p>
                      <a:r>
                        <a:rPr lang="en-US" dirty="0"/>
                        <a:t>Stop all alcohol.</a:t>
                      </a:r>
                      <a:r>
                        <a:rPr lang="en-US" baseline="0" dirty="0"/>
                        <a:t> Consider US and AFP every 12 months for surveillance of Liver cancer</a:t>
                      </a:r>
                      <a:endParaRPr lang="en-US" dirty="0"/>
                    </a:p>
                  </a:txBody>
                  <a:tcPr anchor="ctr"/>
                </a:tc>
                <a:extLst>
                  <a:ext uri="{0D108BD9-81ED-4DB2-BD59-A6C34878D82A}">
                    <a16:rowId xmlns:a16="http://schemas.microsoft.com/office/drawing/2014/main" val="10002"/>
                  </a:ext>
                </a:extLst>
              </a:tr>
              <a:tr h="878297">
                <a:tc>
                  <a:txBody>
                    <a:bodyPr/>
                    <a:lstStyle/>
                    <a:p>
                      <a:r>
                        <a:rPr lang="en-US" dirty="0"/>
                        <a:t>&gt; 8.2-12.6</a:t>
                      </a:r>
                    </a:p>
                  </a:txBody>
                  <a:tcPr anchor="ctr"/>
                </a:tc>
                <a:tc>
                  <a:txBody>
                    <a:bodyPr/>
                    <a:lstStyle/>
                    <a:p>
                      <a:r>
                        <a:rPr lang="en-US" u="sng" dirty="0"/>
                        <a:t>&gt; </a:t>
                      </a:r>
                      <a:r>
                        <a:rPr lang="en-US" u="none" dirty="0"/>
                        <a:t>F2 Advanced</a:t>
                      </a:r>
                      <a:r>
                        <a:rPr lang="en-US" u="none" baseline="0" dirty="0"/>
                        <a:t> fibrosis  PPV = 100%</a:t>
                      </a:r>
                      <a:endParaRPr lang="en-US" u="sng" dirty="0"/>
                    </a:p>
                  </a:txBody>
                  <a:tcPr anchor="ctr"/>
                </a:tc>
                <a:tc>
                  <a:txBody>
                    <a:bodyPr/>
                    <a:lstStyle/>
                    <a:p>
                      <a:r>
                        <a:rPr lang="en-US" dirty="0"/>
                        <a:t>Stop all alcohol</a:t>
                      </a:r>
                    </a:p>
                  </a:txBody>
                  <a:tcPr anchor="ctr"/>
                </a:tc>
                <a:extLst>
                  <a:ext uri="{0D108BD9-81ED-4DB2-BD59-A6C34878D82A}">
                    <a16:rowId xmlns:a16="http://schemas.microsoft.com/office/drawing/2014/main" val="10003"/>
                  </a:ext>
                </a:extLst>
              </a:tr>
            </a:tbl>
          </a:graphicData>
        </a:graphic>
      </p:graphicFrame>
      <p:sp>
        <p:nvSpPr>
          <p:cNvPr id="5" name="Subtitle 3">
            <a:extLst>
              <a:ext uri="{FF2B5EF4-FFF2-40B4-BE49-F238E27FC236}">
                <a16:creationId xmlns:a16="http://schemas.microsoft.com/office/drawing/2014/main" id="{21F5CDD5-9B87-4D7D-963E-494D6C615BB3}"/>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Use in Alcoholic Liver Disease (ALD)</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EBE1F945-2A27-421E-A4BD-57985555C12E}"/>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32</a:t>
            </a:fld>
            <a:endParaRPr lang="en-GB" dirty="0"/>
          </a:p>
        </p:txBody>
      </p:sp>
    </p:spTree>
    <p:extLst>
      <p:ext uri="{BB962C8B-B14F-4D97-AF65-F5344CB8AC3E}">
        <p14:creationId xmlns:p14="http://schemas.microsoft.com/office/powerpoint/2010/main" val="1750953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4881" r="2381"/>
          <a:stretch/>
        </p:blipFill>
        <p:spPr>
          <a:xfrm>
            <a:off x="874924" y="1144714"/>
            <a:ext cx="10478876" cy="5333656"/>
          </a:xfrm>
        </p:spPr>
      </p:pic>
      <p:sp>
        <p:nvSpPr>
          <p:cNvPr id="4" name="Subtitle 3">
            <a:extLst>
              <a:ext uri="{FF2B5EF4-FFF2-40B4-BE49-F238E27FC236}">
                <a16:creationId xmlns:a16="http://schemas.microsoft.com/office/drawing/2014/main" id="{7BB05F5A-5B3C-40D4-A3BC-611BC2EBB42E}"/>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Fibrosis Scoring Card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7" name="Slide Number Placeholder 4">
            <a:extLst>
              <a:ext uri="{FF2B5EF4-FFF2-40B4-BE49-F238E27FC236}">
                <a16:creationId xmlns:a16="http://schemas.microsoft.com/office/drawing/2014/main" id="{CFC0015F-013D-4F64-827A-F638943BCC51}"/>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33</a:t>
            </a:fld>
            <a:endParaRPr lang="en-GB" dirty="0"/>
          </a:p>
        </p:txBody>
      </p:sp>
    </p:spTree>
    <p:extLst>
      <p:ext uri="{BB962C8B-B14F-4D97-AF65-F5344CB8AC3E}">
        <p14:creationId xmlns:p14="http://schemas.microsoft.com/office/powerpoint/2010/main" val="4183577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C065BE99-263F-4B35-98F3-BD46B6947B6D}"/>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Pop Question</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pic>
        <p:nvPicPr>
          <p:cNvPr id="7" name="Picture 6">
            <a:extLst>
              <a:ext uri="{FF2B5EF4-FFF2-40B4-BE49-F238E27FC236}">
                <a16:creationId xmlns:a16="http://schemas.microsoft.com/office/drawing/2014/main" id="{FDB27DFE-EFC4-481D-B243-B80DCDA2564D}"/>
              </a:ext>
            </a:extLst>
          </p:cNvPr>
          <p:cNvPicPr>
            <a:picLocks noChangeAspect="1"/>
          </p:cNvPicPr>
          <p:nvPr/>
        </p:nvPicPr>
        <p:blipFill rotWithShape="1">
          <a:blip r:embed="rId4"/>
          <a:srcRect l="5553" r="37780" b="148"/>
          <a:stretch/>
        </p:blipFill>
        <p:spPr>
          <a:xfrm rot="766806">
            <a:off x="496801" y="1623435"/>
            <a:ext cx="3977770" cy="4684105"/>
          </a:xfrm>
          <a:prstGeom prst="cloudCallout">
            <a:avLst>
              <a:gd name="adj1" fmla="val 55429"/>
              <a:gd name="adj2" fmla="val -46099"/>
            </a:avLst>
          </a:prstGeom>
          <a:ln>
            <a:solidFill>
              <a:schemeClr val="accent5"/>
            </a:solidFill>
          </a:ln>
        </p:spPr>
      </p:pic>
      <p:sp>
        <p:nvSpPr>
          <p:cNvPr id="3" name="Content Placeholder 2"/>
          <p:cNvSpPr>
            <a:spLocks noGrp="1"/>
          </p:cNvSpPr>
          <p:nvPr>
            <p:ph idx="1"/>
          </p:nvPr>
        </p:nvSpPr>
        <p:spPr>
          <a:xfrm>
            <a:off x="5410200" y="1828800"/>
            <a:ext cx="6172200" cy="2895600"/>
          </a:xfrm>
        </p:spPr>
        <p:txBody>
          <a:bodyPr/>
          <a:lstStyle/>
          <a:p>
            <a:pPr marL="0" indent="0">
              <a:buNone/>
            </a:pPr>
            <a:r>
              <a:rPr lang="en-US" sz="2400" dirty="0"/>
              <a:t>Which testing result is most compatible with cirrhosis in a patient with Chronic Active Hepatitis B?</a:t>
            </a:r>
          </a:p>
          <a:p>
            <a:endParaRPr lang="en-US" sz="2400" dirty="0"/>
          </a:p>
          <a:p>
            <a:pPr marL="514350" indent="-514350">
              <a:buFont typeface="+mj-lt"/>
              <a:buAutoNum type="alphaUcPeriod"/>
            </a:pPr>
            <a:r>
              <a:rPr lang="en-US" sz="2400" dirty="0"/>
              <a:t> kPa of 7.2</a:t>
            </a:r>
          </a:p>
          <a:p>
            <a:pPr marL="514350" indent="-514350">
              <a:buFont typeface="+mj-lt"/>
              <a:buAutoNum type="alphaUcPeriod"/>
            </a:pPr>
            <a:r>
              <a:rPr lang="en-US" sz="2400" dirty="0"/>
              <a:t>FibroTest result of 0.52</a:t>
            </a:r>
          </a:p>
          <a:p>
            <a:pPr marL="514350" indent="-514350">
              <a:buFont typeface="+mj-lt"/>
              <a:buAutoNum type="alphaUcPeriod"/>
            </a:pPr>
            <a:r>
              <a:rPr lang="en-US" sz="2400" dirty="0"/>
              <a:t>FibroSure result of 0.80</a:t>
            </a:r>
          </a:p>
        </p:txBody>
      </p:sp>
      <p:sp>
        <p:nvSpPr>
          <p:cNvPr id="8" name="Slide Number Placeholder 4">
            <a:extLst>
              <a:ext uri="{FF2B5EF4-FFF2-40B4-BE49-F238E27FC236}">
                <a16:creationId xmlns:a16="http://schemas.microsoft.com/office/drawing/2014/main" id="{46C5E982-8C88-41CB-A29E-44B3F6FAC372}"/>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34</a:t>
            </a:fld>
            <a:endParaRPr lang="en-GB" dirty="0"/>
          </a:p>
        </p:txBody>
      </p:sp>
    </p:spTree>
    <p:extLst>
      <p:ext uri="{BB962C8B-B14F-4D97-AF65-F5344CB8AC3E}">
        <p14:creationId xmlns:p14="http://schemas.microsoft.com/office/powerpoint/2010/main" val="826104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A7D63634-EE90-43F0-8AB1-60F1B27C43F3}"/>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Pop Question</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pic>
        <p:nvPicPr>
          <p:cNvPr id="7" name="Picture 6">
            <a:extLst>
              <a:ext uri="{FF2B5EF4-FFF2-40B4-BE49-F238E27FC236}">
                <a16:creationId xmlns:a16="http://schemas.microsoft.com/office/drawing/2014/main" id="{4A2E1EFF-3F1D-4ACB-A5C6-9138E6D7C4F3}"/>
              </a:ext>
            </a:extLst>
          </p:cNvPr>
          <p:cNvPicPr>
            <a:picLocks noChangeAspect="1"/>
          </p:cNvPicPr>
          <p:nvPr/>
        </p:nvPicPr>
        <p:blipFill rotWithShape="1">
          <a:blip r:embed="rId4"/>
          <a:srcRect t="50814" r="48905" b="2"/>
          <a:stretch/>
        </p:blipFill>
        <p:spPr>
          <a:xfrm>
            <a:off x="685800" y="3962400"/>
            <a:ext cx="2433386" cy="2192482"/>
          </a:xfrm>
          <a:prstGeom prst="roundRect">
            <a:avLst>
              <a:gd name="adj" fmla="val 4359"/>
            </a:avLst>
          </a:prstGeom>
          <a:effectLst>
            <a:outerShdw blurRad="50800" dist="38100" dir="13500000" algn="br" rotWithShape="0">
              <a:prstClr val="black">
                <a:alpha val="40000"/>
              </a:prstClr>
            </a:outerShdw>
          </a:effectLst>
        </p:spPr>
      </p:pic>
      <p:sp>
        <p:nvSpPr>
          <p:cNvPr id="8" name="Thought Bubble: Cloud 7">
            <a:extLst>
              <a:ext uri="{FF2B5EF4-FFF2-40B4-BE49-F238E27FC236}">
                <a16:creationId xmlns:a16="http://schemas.microsoft.com/office/drawing/2014/main" id="{C467E8BB-2BE3-488D-BE9B-34FA7A4BE562}"/>
              </a:ext>
            </a:extLst>
          </p:cNvPr>
          <p:cNvSpPr/>
          <p:nvPr/>
        </p:nvSpPr>
        <p:spPr>
          <a:xfrm>
            <a:off x="3581399" y="886838"/>
            <a:ext cx="8077200" cy="4628517"/>
          </a:xfrm>
          <a:prstGeom prst="cloudCallout">
            <a:avLst>
              <a:gd name="adj1" fmla="val -58032"/>
              <a:gd name="adj2" fmla="val 29025"/>
            </a:avLst>
          </a:prstGeom>
          <a:solidFill>
            <a:schemeClr val="bg1">
              <a:lumMod val="9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3" name="Content Placeholder 2"/>
          <p:cNvSpPr>
            <a:spLocks noGrp="1"/>
          </p:cNvSpPr>
          <p:nvPr>
            <p:ph idx="1"/>
          </p:nvPr>
        </p:nvSpPr>
        <p:spPr>
          <a:xfrm>
            <a:off x="5029200" y="1811151"/>
            <a:ext cx="5638800" cy="4172711"/>
          </a:xfrm>
        </p:spPr>
        <p:txBody>
          <a:bodyPr/>
          <a:lstStyle/>
          <a:p>
            <a:pPr marL="0" indent="0">
              <a:spcBef>
                <a:spcPts val="0"/>
              </a:spcBef>
              <a:spcAft>
                <a:spcPts val="1200"/>
              </a:spcAft>
              <a:buNone/>
            </a:pPr>
            <a:r>
              <a:rPr lang="en-US" sz="2400" dirty="0">
                <a:solidFill>
                  <a:schemeClr val="dk1"/>
                </a:solidFill>
              </a:rPr>
              <a:t>Which condition is most likely associated with Cirrhosis with a kPa of 10.5?            </a:t>
            </a:r>
          </a:p>
          <a:p>
            <a:pPr marL="514350" indent="-514350">
              <a:spcBef>
                <a:spcPts val="900"/>
              </a:spcBef>
              <a:buFont typeface="+mj-lt"/>
              <a:buAutoNum type="alphaUcPeriod"/>
            </a:pPr>
            <a:r>
              <a:rPr lang="en-US" sz="2400" dirty="0">
                <a:solidFill>
                  <a:schemeClr val="dk1"/>
                </a:solidFill>
              </a:rPr>
              <a:t>Alcoholic liver</a:t>
            </a:r>
          </a:p>
          <a:p>
            <a:pPr marL="514350" indent="-514350">
              <a:spcBef>
                <a:spcPts val="900"/>
              </a:spcBef>
              <a:buFont typeface="+mj-lt"/>
              <a:buAutoNum type="alphaUcPeriod"/>
            </a:pPr>
            <a:r>
              <a:rPr lang="en-US" sz="2400" dirty="0">
                <a:solidFill>
                  <a:schemeClr val="dk1"/>
                </a:solidFill>
              </a:rPr>
              <a:t>MASLD</a:t>
            </a:r>
          </a:p>
          <a:p>
            <a:pPr marL="514350" indent="-514350">
              <a:spcBef>
                <a:spcPts val="900"/>
              </a:spcBef>
              <a:buFont typeface="+mj-lt"/>
              <a:buAutoNum type="alphaUcPeriod"/>
            </a:pPr>
            <a:r>
              <a:rPr lang="en-US" sz="2400" dirty="0">
                <a:solidFill>
                  <a:schemeClr val="dk1"/>
                </a:solidFill>
              </a:rPr>
              <a:t>Hepatitis B</a:t>
            </a:r>
          </a:p>
          <a:p>
            <a:pPr marL="514350" indent="-514350">
              <a:spcBef>
                <a:spcPts val="900"/>
              </a:spcBef>
              <a:buFont typeface="+mj-lt"/>
              <a:buAutoNum type="alphaUcPeriod"/>
            </a:pPr>
            <a:r>
              <a:rPr lang="en-US" sz="2400" dirty="0">
                <a:solidFill>
                  <a:schemeClr val="dk1"/>
                </a:solidFill>
              </a:rPr>
              <a:t>Hepatitis C</a:t>
            </a:r>
          </a:p>
        </p:txBody>
      </p:sp>
      <p:sp>
        <p:nvSpPr>
          <p:cNvPr id="9" name="Slide Number Placeholder 4">
            <a:extLst>
              <a:ext uri="{FF2B5EF4-FFF2-40B4-BE49-F238E27FC236}">
                <a16:creationId xmlns:a16="http://schemas.microsoft.com/office/drawing/2014/main" id="{976725B9-D0B5-4424-A219-F77D9A55C45E}"/>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35</a:t>
            </a:fld>
            <a:endParaRPr lang="en-GB" dirty="0"/>
          </a:p>
        </p:txBody>
      </p:sp>
    </p:spTree>
    <p:extLst>
      <p:ext uri="{BB962C8B-B14F-4D97-AF65-F5344CB8AC3E}">
        <p14:creationId xmlns:p14="http://schemas.microsoft.com/office/powerpoint/2010/main" val="557921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A025-716A-45A4-B924-A88FC9D71C8A}"/>
              </a:ext>
            </a:extLst>
          </p:cNvPr>
          <p:cNvSpPr>
            <a:spLocks noGrp="1"/>
          </p:cNvSpPr>
          <p:nvPr>
            <p:ph type="title"/>
          </p:nvPr>
        </p:nvSpPr>
        <p:spPr>
          <a:xfrm>
            <a:off x="1295400" y="1828800"/>
            <a:ext cx="8218180" cy="1296168"/>
          </a:xfrm>
        </p:spPr>
        <p:txBody>
          <a:bodyPr/>
          <a:lstStyle/>
          <a:p>
            <a:r>
              <a:rPr lang="en-GB" sz="8000" dirty="0"/>
              <a:t>Cases</a:t>
            </a:r>
          </a:p>
        </p:txBody>
      </p:sp>
      <p:sp>
        <p:nvSpPr>
          <p:cNvPr id="4" name="Slide Number Placeholder 3">
            <a:extLst>
              <a:ext uri="{FF2B5EF4-FFF2-40B4-BE49-F238E27FC236}">
                <a16:creationId xmlns:a16="http://schemas.microsoft.com/office/drawing/2014/main" id="{DAFCA05E-6ED6-4857-86AB-83CA170D0C87}"/>
              </a:ext>
            </a:extLst>
          </p:cNvPr>
          <p:cNvSpPr>
            <a:spLocks noGrp="1"/>
          </p:cNvSpPr>
          <p:nvPr>
            <p:ph type="sldNum" sz="quarter" idx="15"/>
          </p:nvPr>
        </p:nvSpPr>
        <p:spPr/>
        <p:txBody>
          <a:bodyPr/>
          <a:lstStyle/>
          <a:p>
            <a:fld id="{5E4D2043-7E31-4A53-BD33-72A88E682172}" type="slidenum">
              <a:rPr lang="en-GB" smtClean="0"/>
              <a:pPr/>
              <a:t>36</a:t>
            </a:fld>
            <a:endParaRPr lang="en-GB" dirty="0"/>
          </a:p>
        </p:txBody>
      </p:sp>
    </p:spTree>
    <p:extLst>
      <p:ext uri="{BB962C8B-B14F-4D97-AF65-F5344CB8AC3E}">
        <p14:creationId xmlns:p14="http://schemas.microsoft.com/office/powerpoint/2010/main" val="1489705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0"/>
            <a:ext cx="10972800" cy="4800600"/>
          </a:xfrm>
        </p:spPr>
        <p:txBody>
          <a:bodyPr/>
          <a:lstStyle/>
          <a:p>
            <a:r>
              <a:rPr lang="en-US" sz="2000" dirty="0"/>
              <a:t>45-year-old IT specialist in NL for last 10 yrs from Vietnam.  Has hx of hepatitis B. Hx GERD and diet-controlled Diabetes. Recent evaluation by hepatologist.</a:t>
            </a:r>
            <a:br>
              <a:rPr lang="en-US" sz="2000" dirty="0"/>
            </a:br>
            <a:br>
              <a:rPr lang="en-US" sz="2000" dirty="0"/>
            </a:br>
            <a:r>
              <a:rPr lang="en-US" sz="2000" dirty="0">
                <a:solidFill>
                  <a:schemeClr val="tx1"/>
                </a:solidFill>
              </a:rPr>
              <a:t>Paramed:  BP 145/85, Height 5’9” Wt 200 (91 kg)</a:t>
            </a:r>
            <a:br>
              <a:rPr lang="en-US" sz="2000" dirty="0">
                <a:solidFill>
                  <a:schemeClr val="tx1"/>
                </a:solidFill>
              </a:rPr>
            </a:br>
            <a:r>
              <a:rPr lang="en-US" sz="2000" dirty="0">
                <a:solidFill>
                  <a:schemeClr val="tx1"/>
                </a:solidFill>
              </a:rPr>
              <a:t>Insurance labs: LFTs: AST 145 U/L  (3.5 x normal), ALT 155 U/L (3 x normal), Albumin 32 g/L, Glucose 6.5 mmol/L , Hemoglobin A1C  7.2%. </a:t>
            </a:r>
            <a:br>
              <a:rPr lang="en-US" sz="2000" dirty="0">
                <a:solidFill>
                  <a:schemeClr val="tx1"/>
                </a:solidFill>
              </a:rPr>
            </a:br>
            <a:r>
              <a:rPr lang="en-US" sz="2000" dirty="0">
                <a:solidFill>
                  <a:schemeClr val="tx1"/>
                </a:solidFill>
              </a:rPr>
              <a:t>Hepatitis C Antibody neg; Hepatitis B Ag reactive</a:t>
            </a:r>
            <a:br>
              <a:rPr lang="en-US" sz="2000" dirty="0">
                <a:solidFill>
                  <a:schemeClr val="tx1"/>
                </a:solidFill>
              </a:rPr>
            </a:br>
            <a:br>
              <a:rPr lang="en-US" sz="2000" dirty="0">
                <a:solidFill>
                  <a:schemeClr val="tx1"/>
                </a:solidFill>
              </a:rPr>
            </a:br>
            <a:r>
              <a:rPr lang="en-US" sz="2000" dirty="0">
                <a:solidFill>
                  <a:schemeClr val="tx1"/>
                </a:solidFill>
              </a:rPr>
              <a:t>APS from GI/Hepatology:</a:t>
            </a:r>
            <a:br>
              <a:rPr lang="en-US" sz="2000" dirty="0">
                <a:solidFill>
                  <a:schemeClr val="tx1"/>
                </a:solidFill>
              </a:rPr>
            </a:br>
            <a:r>
              <a:rPr lang="en-US" sz="2000" dirty="0">
                <a:solidFill>
                  <a:schemeClr val="tx1"/>
                </a:solidFill>
              </a:rPr>
              <a:t> </a:t>
            </a:r>
            <a:br>
              <a:rPr lang="en-US" sz="2000" dirty="0">
                <a:solidFill>
                  <a:schemeClr val="tx1"/>
                </a:solidFill>
              </a:rPr>
            </a:br>
            <a:r>
              <a:rPr lang="en-US" sz="2000" dirty="0">
                <a:solidFill>
                  <a:schemeClr val="tx1"/>
                </a:solidFill>
              </a:rPr>
              <a:t>Exam: mildly obese, palmar erythema, few facial spider nevi, abdominal exam notes questionable fluid wave, slightly distended with no hepatosplenomegaly. </a:t>
            </a:r>
            <a:br>
              <a:rPr lang="en-US" sz="2000" dirty="0">
                <a:solidFill>
                  <a:schemeClr val="tx1"/>
                </a:solidFill>
              </a:rPr>
            </a:br>
            <a:r>
              <a:rPr lang="en-US" sz="2000" dirty="0">
                <a:solidFill>
                  <a:schemeClr val="tx1"/>
                </a:solidFill>
              </a:rPr>
              <a:t>Labs: Hepatitis Be Ag reactive. Hepatitis B viral load 18,131,576 IU/ML</a:t>
            </a:r>
            <a:br>
              <a:rPr lang="en-US" sz="2000" dirty="0">
                <a:solidFill>
                  <a:schemeClr val="tx1"/>
                </a:solidFill>
              </a:rPr>
            </a:br>
            <a:r>
              <a:rPr lang="en-US" sz="2000" dirty="0">
                <a:solidFill>
                  <a:schemeClr val="tx1"/>
                </a:solidFill>
              </a:rPr>
              <a:t>CBC: Platelets 130K nml otherwise; AFP 2.1, INR 2.0</a:t>
            </a:r>
            <a:br>
              <a:rPr lang="en-US" sz="2000" dirty="0">
                <a:solidFill>
                  <a:schemeClr val="tx1"/>
                </a:solidFill>
              </a:rPr>
            </a:br>
            <a:br>
              <a:rPr lang="en-US" sz="2000" dirty="0">
                <a:solidFill>
                  <a:schemeClr val="tx1"/>
                </a:solidFill>
              </a:rPr>
            </a:br>
            <a:r>
              <a:rPr lang="en-US" sz="2000" dirty="0">
                <a:solidFill>
                  <a:schemeClr val="tx1"/>
                </a:solidFill>
              </a:rPr>
              <a:t>FibroTest  ordered.  Test on next slide.   MD initiated Viread for diagnosis of chronic active Hep B</a:t>
            </a:r>
            <a:br>
              <a:rPr lang="en-US" dirty="0">
                <a:solidFill>
                  <a:schemeClr val="tx1"/>
                </a:solidFill>
              </a:rPr>
            </a:br>
            <a:br>
              <a:rPr lang="en-US" dirty="0">
                <a:solidFill>
                  <a:schemeClr val="tx1"/>
                </a:solidFill>
              </a:rPr>
            </a:br>
            <a:r>
              <a:rPr lang="en-US" dirty="0"/>
              <a:t>    </a:t>
            </a:r>
          </a:p>
        </p:txBody>
      </p:sp>
      <p:sp>
        <p:nvSpPr>
          <p:cNvPr id="3" name="Subtitle 3">
            <a:extLst>
              <a:ext uri="{FF2B5EF4-FFF2-40B4-BE49-F238E27FC236}">
                <a16:creationId xmlns:a16="http://schemas.microsoft.com/office/drawing/2014/main" id="{27FA1891-E73F-4757-A396-BA1AD83F9429}"/>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Case 1</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4" name="Slide Number Placeholder 4">
            <a:extLst>
              <a:ext uri="{FF2B5EF4-FFF2-40B4-BE49-F238E27FC236}">
                <a16:creationId xmlns:a16="http://schemas.microsoft.com/office/drawing/2014/main" id="{9F780C1E-608B-4C9E-99AE-7F63FC3050F7}"/>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37</a:t>
            </a:fld>
            <a:endParaRPr lang="en-GB" dirty="0"/>
          </a:p>
        </p:txBody>
      </p:sp>
    </p:spTree>
    <p:extLst>
      <p:ext uri="{BB962C8B-B14F-4D97-AF65-F5344CB8AC3E}">
        <p14:creationId xmlns:p14="http://schemas.microsoft.com/office/powerpoint/2010/main" val="3355333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B4ED0-5187-AF4C-3BFE-AD14F6CE4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33C13-535A-57CF-AC32-02780B311C5D}"/>
              </a:ext>
            </a:extLst>
          </p:cNvPr>
          <p:cNvSpPr>
            <a:spLocks noGrp="1"/>
          </p:cNvSpPr>
          <p:nvPr>
            <p:ph type="title"/>
          </p:nvPr>
        </p:nvSpPr>
        <p:spPr>
          <a:xfrm>
            <a:off x="609599" y="1524000"/>
            <a:ext cx="10972800" cy="4800600"/>
          </a:xfrm>
        </p:spPr>
        <p:txBody>
          <a:bodyPr/>
          <a:lstStyle/>
          <a:p>
            <a:r>
              <a:rPr lang="en-US" sz="2000" dirty="0"/>
              <a:t>45-year-old IT specialist in NL for last 10 yrs from Vietnam.  Has hx of hepatitis B. Hx GERD and diet-controlled Diabetes. Recent evaluation by hepatologist.</a:t>
            </a:r>
            <a:br>
              <a:rPr lang="en-US" sz="2000" dirty="0"/>
            </a:br>
            <a:br>
              <a:rPr lang="en-US" sz="2000" dirty="0"/>
            </a:br>
            <a:r>
              <a:rPr lang="en-US" sz="2000" dirty="0">
                <a:solidFill>
                  <a:schemeClr val="tx1"/>
                </a:solidFill>
              </a:rPr>
              <a:t>Paramed:  BP 145/85, Height 5’9” Wt 200 (</a:t>
            </a:r>
            <a:r>
              <a:rPr lang="en-US" sz="2000" b="1" dirty="0">
                <a:solidFill>
                  <a:schemeClr val="tx1"/>
                </a:solidFill>
              </a:rPr>
              <a:t>91 kg</a:t>
            </a:r>
            <a:r>
              <a:rPr lang="en-US" sz="2000" dirty="0">
                <a:solidFill>
                  <a:schemeClr val="tx1"/>
                </a:solidFill>
              </a:rPr>
              <a:t>)</a:t>
            </a:r>
            <a:br>
              <a:rPr lang="en-US" sz="2000" dirty="0">
                <a:solidFill>
                  <a:schemeClr val="tx1"/>
                </a:solidFill>
              </a:rPr>
            </a:br>
            <a:r>
              <a:rPr lang="en-US" sz="2000" dirty="0">
                <a:solidFill>
                  <a:schemeClr val="tx1"/>
                </a:solidFill>
              </a:rPr>
              <a:t>Insurance labs: LFTs: </a:t>
            </a:r>
            <a:r>
              <a:rPr lang="en-US" sz="2000" b="1" dirty="0">
                <a:solidFill>
                  <a:schemeClr val="tx1"/>
                </a:solidFill>
              </a:rPr>
              <a:t>AST  145 U/L  </a:t>
            </a:r>
            <a:r>
              <a:rPr lang="en-US" sz="2000" dirty="0">
                <a:solidFill>
                  <a:schemeClr val="tx1"/>
                </a:solidFill>
              </a:rPr>
              <a:t>(3.5 x normal), </a:t>
            </a:r>
            <a:r>
              <a:rPr lang="en-US" sz="2000" b="1" dirty="0">
                <a:solidFill>
                  <a:schemeClr val="tx1"/>
                </a:solidFill>
              </a:rPr>
              <a:t>ALT  155 U/L </a:t>
            </a:r>
            <a:r>
              <a:rPr lang="en-US" sz="2000" dirty="0">
                <a:solidFill>
                  <a:schemeClr val="tx1"/>
                </a:solidFill>
              </a:rPr>
              <a:t>(3 x normal), </a:t>
            </a:r>
            <a:r>
              <a:rPr lang="en-US" sz="2000" b="1" dirty="0">
                <a:solidFill>
                  <a:schemeClr val="tx1"/>
                </a:solidFill>
              </a:rPr>
              <a:t>Albumin 32 g/L, </a:t>
            </a:r>
            <a:r>
              <a:rPr lang="en-US" sz="2000" dirty="0">
                <a:solidFill>
                  <a:schemeClr val="tx1"/>
                </a:solidFill>
              </a:rPr>
              <a:t>Glucose 6.5 mmol/L , </a:t>
            </a:r>
            <a:r>
              <a:rPr lang="en-US" sz="2000" b="1" dirty="0">
                <a:solidFill>
                  <a:schemeClr val="tx1"/>
                </a:solidFill>
              </a:rPr>
              <a:t>Hemoglobin A1C  7.2%</a:t>
            </a:r>
            <a:r>
              <a:rPr lang="en-US" sz="2000" dirty="0">
                <a:solidFill>
                  <a:schemeClr val="tx1"/>
                </a:solidFill>
              </a:rPr>
              <a:t>. </a:t>
            </a:r>
            <a:br>
              <a:rPr lang="en-US" sz="2000" dirty="0">
                <a:solidFill>
                  <a:schemeClr val="tx1"/>
                </a:solidFill>
              </a:rPr>
            </a:br>
            <a:r>
              <a:rPr lang="en-US" sz="2000" dirty="0">
                <a:solidFill>
                  <a:schemeClr val="tx1"/>
                </a:solidFill>
              </a:rPr>
              <a:t>Hepatitis C Antibody neg; </a:t>
            </a:r>
            <a:r>
              <a:rPr lang="en-US" sz="2000" b="1" dirty="0">
                <a:solidFill>
                  <a:schemeClr val="tx1"/>
                </a:solidFill>
              </a:rPr>
              <a:t>Hepatitis B Ag reactive</a:t>
            </a:r>
            <a:br>
              <a:rPr lang="en-US" sz="2000" dirty="0">
                <a:solidFill>
                  <a:schemeClr val="tx1"/>
                </a:solidFill>
              </a:rPr>
            </a:br>
            <a:br>
              <a:rPr lang="en-US" sz="2000" dirty="0">
                <a:solidFill>
                  <a:schemeClr val="tx1"/>
                </a:solidFill>
              </a:rPr>
            </a:br>
            <a:r>
              <a:rPr lang="en-US" sz="2000" dirty="0">
                <a:solidFill>
                  <a:schemeClr val="tx1"/>
                </a:solidFill>
              </a:rPr>
              <a:t>APS from GI/Hepatology:</a:t>
            </a:r>
            <a:br>
              <a:rPr lang="en-US" sz="2000" dirty="0">
                <a:solidFill>
                  <a:schemeClr val="tx1"/>
                </a:solidFill>
              </a:rPr>
            </a:br>
            <a:r>
              <a:rPr lang="en-US" sz="2000" dirty="0">
                <a:solidFill>
                  <a:schemeClr val="tx1"/>
                </a:solidFill>
              </a:rPr>
              <a:t> </a:t>
            </a:r>
            <a:br>
              <a:rPr lang="en-US" sz="2000" dirty="0">
                <a:solidFill>
                  <a:schemeClr val="tx1"/>
                </a:solidFill>
              </a:rPr>
            </a:br>
            <a:r>
              <a:rPr lang="en-US" sz="2000" dirty="0">
                <a:solidFill>
                  <a:schemeClr val="tx1"/>
                </a:solidFill>
              </a:rPr>
              <a:t>Exam: mildly obese, </a:t>
            </a:r>
            <a:r>
              <a:rPr lang="en-US" sz="2000" b="1" dirty="0">
                <a:solidFill>
                  <a:schemeClr val="tx1"/>
                </a:solidFill>
              </a:rPr>
              <a:t>palmar erythema</a:t>
            </a:r>
            <a:r>
              <a:rPr lang="en-US" sz="2000" dirty="0">
                <a:solidFill>
                  <a:schemeClr val="tx1"/>
                </a:solidFill>
              </a:rPr>
              <a:t>, few </a:t>
            </a:r>
            <a:r>
              <a:rPr lang="en-US" sz="2000" b="1" dirty="0">
                <a:solidFill>
                  <a:schemeClr val="tx1"/>
                </a:solidFill>
              </a:rPr>
              <a:t>facial spider nevi</a:t>
            </a:r>
            <a:r>
              <a:rPr lang="en-US" sz="2000" dirty="0">
                <a:solidFill>
                  <a:schemeClr val="tx1"/>
                </a:solidFill>
              </a:rPr>
              <a:t>, abdominal exam notes questionable </a:t>
            </a:r>
            <a:r>
              <a:rPr lang="en-US" sz="2000" b="1" dirty="0">
                <a:solidFill>
                  <a:schemeClr val="tx1"/>
                </a:solidFill>
              </a:rPr>
              <a:t>fluid wave</a:t>
            </a:r>
            <a:r>
              <a:rPr lang="en-US" sz="2000" dirty="0">
                <a:solidFill>
                  <a:schemeClr val="tx1"/>
                </a:solidFill>
              </a:rPr>
              <a:t>, slightly distended with no hepatosplenomegaly. </a:t>
            </a:r>
            <a:br>
              <a:rPr lang="en-US" sz="2000" dirty="0">
                <a:solidFill>
                  <a:schemeClr val="tx1"/>
                </a:solidFill>
              </a:rPr>
            </a:br>
            <a:r>
              <a:rPr lang="en-US" sz="2000" dirty="0">
                <a:solidFill>
                  <a:schemeClr val="tx1"/>
                </a:solidFill>
              </a:rPr>
              <a:t>Labs: </a:t>
            </a:r>
            <a:r>
              <a:rPr lang="en-US" sz="2000" b="1" dirty="0">
                <a:solidFill>
                  <a:schemeClr val="tx1"/>
                </a:solidFill>
              </a:rPr>
              <a:t>Hepatitis Be Ag reactive. Hepatitis B viral load 18,131,576 IU/ML</a:t>
            </a:r>
            <a:br>
              <a:rPr lang="en-US" sz="2000" dirty="0">
                <a:solidFill>
                  <a:schemeClr val="tx1"/>
                </a:solidFill>
              </a:rPr>
            </a:br>
            <a:r>
              <a:rPr lang="en-US" sz="2000" dirty="0">
                <a:solidFill>
                  <a:schemeClr val="tx1"/>
                </a:solidFill>
              </a:rPr>
              <a:t>CBC: </a:t>
            </a:r>
            <a:r>
              <a:rPr lang="en-US" sz="2000" b="1" dirty="0">
                <a:solidFill>
                  <a:schemeClr val="tx1"/>
                </a:solidFill>
              </a:rPr>
              <a:t>Platelets 130K</a:t>
            </a:r>
            <a:r>
              <a:rPr lang="en-US" sz="2000" dirty="0">
                <a:solidFill>
                  <a:schemeClr val="tx1"/>
                </a:solidFill>
              </a:rPr>
              <a:t> nml otherwise; AFP 2.1, INR 2.0</a:t>
            </a:r>
            <a:br>
              <a:rPr lang="en-US" sz="2000" dirty="0">
                <a:solidFill>
                  <a:schemeClr val="tx1"/>
                </a:solidFill>
              </a:rPr>
            </a:br>
            <a:br>
              <a:rPr lang="en-US" sz="2000" dirty="0">
                <a:solidFill>
                  <a:schemeClr val="tx1"/>
                </a:solidFill>
              </a:rPr>
            </a:br>
            <a:r>
              <a:rPr lang="en-US" sz="2000" dirty="0">
                <a:solidFill>
                  <a:schemeClr val="tx1"/>
                </a:solidFill>
              </a:rPr>
              <a:t>FibroTest  ordered.  Test on next slide.   MD initiated Viread for diagnosis of chronic active Hep B</a:t>
            </a:r>
            <a:br>
              <a:rPr lang="en-US" dirty="0">
                <a:solidFill>
                  <a:schemeClr val="tx1"/>
                </a:solidFill>
              </a:rPr>
            </a:br>
            <a:br>
              <a:rPr lang="en-US" dirty="0">
                <a:solidFill>
                  <a:schemeClr val="tx1"/>
                </a:solidFill>
              </a:rPr>
            </a:br>
            <a:r>
              <a:rPr lang="en-US" dirty="0"/>
              <a:t>    </a:t>
            </a:r>
          </a:p>
        </p:txBody>
      </p:sp>
      <p:sp>
        <p:nvSpPr>
          <p:cNvPr id="3" name="Subtitle 3">
            <a:extLst>
              <a:ext uri="{FF2B5EF4-FFF2-40B4-BE49-F238E27FC236}">
                <a16:creationId xmlns:a16="http://schemas.microsoft.com/office/drawing/2014/main" id="{47591DC0-DA35-146F-932C-DDDEAEFA964B}"/>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Case 1</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4" name="Slide Number Placeholder 4">
            <a:extLst>
              <a:ext uri="{FF2B5EF4-FFF2-40B4-BE49-F238E27FC236}">
                <a16:creationId xmlns:a16="http://schemas.microsoft.com/office/drawing/2014/main" id="{CD54FA67-D2B7-ACE9-12FE-5CCC5C988A4F}"/>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38</a:t>
            </a:fld>
            <a:endParaRPr lang="en-GB" dirty="0"/>
          </a:p>
        </p:txBody>
      </p:sp>
    </p:spTree>
    <p:extLst>
      <p:ext uri="{BB962C8B-B14F-4D97-AF65-F5344CB8AC3E}">
        <p14:creationId xmlns:p14="http://schemas.microsoft.com/office/powerpoint/2010/main" val="126344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a:stretch/>
        </p:blipFill>
        <p:spPr>
          <a:xfrm rot="60000">
            <a:off x="1021779" y="378405"/>
            <a:ext cx="10102918" cy="6070632"/>
          </a:xfrm>
          <a:prstGeom prst="rect">
            <a:avLst/>
          </a:prstGeom>
        </p:spPr>
      </p:pic>
      <p:sp>
        <p:nvSpPr>
          <p:cNvPr id="2" name="Rectangle: Rounded Corners 1">
            <a:extLst>
              <a:ext uri="{FF2B5EF4-FFF2-40B4-BE49-F238E27FC236}">
                <a16:creationId xmlns:a16="http://schemas.microsoft.com/office/drawing/2014/main" id="{994FF5A2-5287-4CE5-9ED5-CE4826C0F7FE}"/>
              </a:ext>
            </a:extLst>
          </p:cNvPr>
          <p:cNvSpPr/>
          <p:nvPr/>
        </p:nvSpPr>
        <p:spPr>
          <a:xfrm>
            <a:off x="1066800" y="228600"/>
            <a:ext cx="9879862" cy="6133512"/>
          </a:xfrm>
          <a:prstGeom prst="roundRect">
            <a:avLst>
              <a:gd name="adj" fmla="val 6130"/>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5" name="Slide Number Placeholder 4">
            <a:extLst>
              <a:ext uri="{FF2B5EF4-FFF2-40B4-BE49-F238E27FC236}">
                <a16:creationId xmlns:a16="http://schemas.microsoft.com/office/drawing/2014/main" id="{43A7C0BB-72D5-4FAB-B6A6-A530AF5AE9C0}"/>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39</a:t>
            </a:fld>
            <a:endParaRPr lang="en-GB" dirty="0"/>
          </a:p>
        </p:txBody>
      </p:sp>
      <p:sp>
        <p:nvSpPr>
          <p:cNvPr id="3" name="Circle: Hollow 2">
            <a:extLst>
              <a:ext uri="{FF2B5EF4-FFF2-40B4-BE49-F238E27FC236}">
                <a16:creationId xmlns:a16="http://schemas.microsoft.com/office/drawing/2014/main" id="{FEC40ADE-5E0F-34BB-C5A3-460F9C8626D3}"/>
              </a:ext>
            </a:extLst>
          </p:cNvPr>
          <p:cNvSpPr/>
          <p:nvPr/>
        </p:nvSpPr>
        <p:spPr>
          <a:xfrm>
            <a:off x="4648200" y="3429000"/>
            <a:ext cx="609600" cy="457200"/>
          </a:xfrm>
          <a:prstGeom prst="donut">
            <a:avLst>
              <a:gd name="adj" fmla="val 12571"/>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latin typeface="SwissReSans" pitchFamily="34" charset="0"/>
            </a:endParaRPr>
          </a:p>
        </p:txBody>
      </p:sp>
      <p:sp>
        <p:nvSpPr>
          <p:cNvPr id="6" name="Circle: Hollow 5">
            <a:extLst>
              <a:ext uri="{FF2B5EF4-FFF2-40B4-BE49-F238E27FC236}">
                <a16:creationId xmlns:a16="http://schemas.microsoft.com/office/drawing/2014/main" id="{791C5EE9-97A1-3BDD-BE4A-AA5150A56EED}"/>
              </a:ext>
            </a:extLst>
          </p:cNvPr>
          <p:cNvSpPr/>
          <p:nvPr/>
        </p:nvSpPr>
        <p:spPr>
          <a:xfrm>
            <a:off x="7620000" y="3429000"/>
            <a:ext cx="609600" cy="457200"/>
          </a:xfrm>
          <a:prstGeom prst="donut">
            <a:avLst>
              <a:gd name="adj" fmla="val 12571"/>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latin typeface="SwissReSans" pitchFamily="34" charset="0"/>
            </a:endParaRPr>
          </a:p>
        </p:txBody>
      </p:sp>
    </p:spTree>
    <p:extLst>
      <p:ext uri="{BB962C8B-B14F-4D97-AF65-F5344CB8AC3E}">
        <p14:creationId xmlns:p14="http://schemas.microsoft.com/office/powerpoint/2010/main" val="397543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23C9DE-DEF7-4199-A14E-1AE5770CFD5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7201"/>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7B6CEE59-953C-430F-B2FC-97FC5C9DCE5E}"/>
              </a:ext>
            </a:extLst>
          </p:cNvPr>
          <p:cNvSpPr txBox="1">
            <a:spLocks/>
          </p:cNvSpPr>
          <p:nvPr/>
        </p:nvSpPr>
        <p:spPr>
          <a:xfrm>
            <a:off x="-14147" y="-1"/>
            <a:ext cx="12206147" cy="6858001"/>
          </a:xfrm>
          <a:prstGeom prst="rect">
            <a:avLst/>
          </a:prstGeom>
          <a:gradFill flip="none" rotWithShape="1">
            <a:gsLst>
              <a:gs pos="98000">
                <a:srgbClr val="0F4DBC"/>
              </a:gs>
              <a:gs pos="0">
                <a:srgbClr val="00B0F0">
                  <a:alpha val="60000"/>
                </a:srgbClr>
              </a:gs>
            </a:gsLst>
            <a:lin ang="16200000" scaled="1"/>
            <a:tileRect/>
          </a:gradFill>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wissReSansOT"/>
                <a:ea typeface="+mn-ea"/>
                <a:cs typeface="+mn-cs"/>
              </a:rPr>
              <a:t>  </a:t>
            </a:r>
            <a:endParaRPr kumimoji="0" lang="en-US" sz="1200" b="0" i="0" u="none" strike="noStrike" kern="1200" cap="none" spc="0" normalizeH="0" baseline="0" noProof="0" dirty="0">
              <a:ln>
                <a:noFill/>
              </a:ln>
              <a:solidFill>
                <a:prstClr val="white"/>
              </a:solidFill>
              <a:effectLst/>
              <a:uLnTx/>
              <a:uFillTx/>
              <a:latin typeface="SwissReSansOT"/>
              <a:ea typeface="+mn-ea"/>
              <a:cs typeface="+mn-cs"/>
            </a:endParaRPr>
          </a:p>
        </p:txBody>
      </p:sp>
      <p:sp>
        <p:nvSpPr>
          <p:cNvPr id="2" name="Title 1"/>
          <p:cNvSpPr>
            <a:spLocks noGrp="1"/>
          </p:cNvSpPr>
          <p:nvPr>
            <p:ph type="title"/>
          </p:nvPr>
        </p:nvSpPr>
        <p:spPr>
          <a:xfrm>
            <a:off x="685800" y="533400"/>
            <a:ext cx="3604095" cy="609600"/>
          </a:xfrm>
        </p:spPr>
        <p:txBody>
          <a:bodyPr>
            <a:noAutofit/>
          </a:bodyPr>
          <a:lstStyle/>
          <a:p>
            <a:r>
              <a:rPr lang="en-US" sz="3600" dirty="0">
                <a:solidFill>
                  <a:schemeClr val="bg1"/>
                </a:solidFill>
              </a:rPr>
              <a:t>Top Liver Conditions in Developing Countries</a:t>
            </a:r>
          </a:p>
        </p:txBody>
      </p:sp>
      <p:sp>
        <p:nvSpPr>
          <p:cNvPr id="3" name="Content Placeholder 2"/>
          <p:cNvSpPr>
            <a:spLocks noGrp="1"/>
          </p:cNvSpPr>
          <p:nvPr>
            <p:ph idx="1"/>
          </p:nvPr>
        </p:nvSpPr>
        <p:spPr>
          <a:xfrm>
            <a:off x="5334000" y="838200"/>
            <a:ext cx="6019800" cy="5319132"/>
          </a:xfrm>
        </p:spPr>
        <p:txBody>
          <a:bodyPr>
            <a:normAutofit/>
          </a:bodyPr>
          <a:lstStyle/>
          <a:p>
            <a:r>
              <a:rPr lang="en-US" dirty="0">
                <a:solidFill>
                  <a:schemeClr val="bg1"/>
                </a:solidFill>
              </a:rPr>
              <a:t>Highest burden is Hepatitis B via vertical transmission Mother to Child</a:t>
            </a:r>
          </a:p>
          <a:p>
            <a:r>
              <a:rPr lang="en-US" dirty="0">
                <a:solidFill>
                  <a:schemeClr val="bg1"/>
                </a:solidFill>
              </a:rPr>
              <a:t>Hepatitis E especially in Africa and Asia from contaminated waters</a:t>
            </a:r>
          </a:p>
          <a:p>
            <a:r>
              <a:rPr lang="en-US" dirty="0">
                <a:solidFill>
                  <a:schemeClr val="bg1"/>
                </a:solidFill>
              </a:rPr>
              <a:t>Concomitant HIV with or without Hep B or C</a:t>
            </a:r>
          </a:p>
          <a:p>
            <a:r>
              <a:rPr lang="en-US" dirty="0">
                <a:solidFill>
                  <a:schemeClr val="bg1"/>
                </a:solidFill>
              </a:rPr>
              <a:t>Alcoholism</a:t>
            </a:r>
          </a:p>
          <a:p>
            <a:r>
              <a:rPr lang="en-US" dirty="0">
                <a:solidFill>
                  <a:schemeClr val="bg1"/>
                </a:solidFill>
              </a:rPr>
              <a:t>Aflatoxin (carcinogen) especially in sub-Saharan Africa and China</a:t>
            </a:r>
          </a:p>
          <a:p>
            <a:r>
              <a:rPr lang="en-US" dirty="0">
                <a:solidFill>
                  <a:schemeClr val="bg1"/>
                </a:solidFill>
              </a:rPr>
              <a:t>Liver cancer is most common cause of cancer in men in 11 developing countries: Mongolia, Gambia, Thailand, South Korea, Taiwan, North Korea, Guinea, Mali, Cameroon, Tonga and Guinea-Bissau (in order of most to least)</a:t>
            </a:r>
          </a:p>
          <a:p>
            <a:r>
              <a:rPr lang="en-US" dirty="0">
                <a:solidFill>
                  <a:schemeClr val="bg1"/>
                </a:solidFill>
              </a:rPr>
              <a:t>Liver flukes-</a:t>
            </a:r>
            <a:r>
              <a:rPr lang="en-US" dirty="0" err="1">
                <a:solidFill>
                  <a:schemeClr val="bg1"/>
                </a:solidFill>
              </a:rPr>
              <a:t>Clonorchiasis</a:t>
            </a:r>
            <a:r>
              <a:rPr lang="en-US" dirty="0">
                <a:solidFill>
                  <a:schemeClr val="bg1"/>
                </a:solidFill>
              </a:rPr>
              <a:t> – high association with cholangiocarcinoma</a:t>
            </a:r>
          </a:p>
          <a:p>
            <a:pPr marL="0" indent="0">
              <a:buNone/>
            </a:pPr>
            <a:endParaRPr lang="en-US" sz="1400" dirty="0">
              <a:solidFill>
                <a:schemeClr val="bg1"/>
              </a:solidFill>
            </a:endParaRPr>
          </a:p>
        </p:txBody>
      </p:sp>
      <p:pic>
        <p:nvPicPr>
          <p:cNvPr id="5" name="Picture 4">
            <a:extLst>
              <a:ext uri="{FF2B5EF4-FFF2-40B4-BE49-F238E27FC236}">
                <a16:creationId xmlns:a16="http://schemas.microsoft.com/office/drawing/2014/main" id="{0E6F6D65-EDB0-4AF1-893F-10E07F642717}"/>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6" name="Footer">
            <a:extLst>
              <a:ext uri="{FF2B5EF4-FFF2-40B4-BE49-F238E27FC236}">
                <a16:creationId xmlns:a16="http://schemas.microsoft.com/office/drawing/2014/main" id="{0A0C8EB3-C1A1-4021-AA4D-A03C072BEFF9}"/>
              </a:ext>
            </a:extLst>
          </p:cNvPr>
          <p:cNvSpPr txBox="1">
            <a:spLocks/>
          </p:cNvSpPr>
          <p:nvPr>
            <p:custDataLst>
              <p:tags r:id="rId2"/>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grpSp>
        <p:nvGrpSpPr>
          <p:cNvPr id="9" name="Group 8">
            <a:extLst>
              <a:ext uri="{FF2B5EF4-FFF2-40B4-BE49-F238E27FC236}">
                <a16:creationId xmlns:a16="http://schemas.microsoft.com/office/drawing/2014/main" id="{26B2B730-0A39-440E-B12B-24A9A3C242AC}"/>
              </a:ext>
            </a:extLst>
          </p:cNvPr>
          <p:cNvGrpSpPr/>
          <p:nvPr/>
        </p:nvGrpSpPr>
        <p:grpSpPr>
          <a:xfrm>
            <a:off x="677254" y="2743200"/>
            <a:ext cx="2494201" cy="129861"/>
            <a:chOff x="7150100" y="3662052"/>
            <a:chExt cx="603250" cy="0"/>
          </a:xfrm>
        </p:grpSpPr>
        <p:cxnSp>
          <p:nvCxnSpPr>
            <p:cNvPr id="10" name="Straight Connector 9">
              <a:extLst>
                <a:ext uri="{FF2B5EF4-FFF2-40B4-BE49-F238E27FC236}">
                  <a16:creationId xmlns:a16="http://schemas.microsoft.com/office/drawing/2014/main" id="{8DAF6911-F522-418D-8975-258D501A9974}"/>
                </a:ext>
              </a:extLst>
            </p:cNvPr>
            <p:cNvCxnSpPr>
              <a:cxnSpLocks/>
            </p:cNvCxnSpPr>
            <p:nvPr/>
          </p:nvCxnSpPr>
          <p:spPr>
            <a:xfrm>
              <a:off x="7150100" y="3662052"/>
              <a:ext cx="336550" cy="0"/>
            </a:xfrm>
            <a:prstGeom prst="line">
              <a:avLst/>
            </a:prstGeom>
            <a:noFill/>
            <a:ln w="63500" cap="rnd" cmpd="sng" algn="ctr">
              <a:solidFill>
                <a:sysClr val="window" lastClr="FFFFFF"/>
              </a:solidFill>
              <a:prstDash val="solid"/>
            </a:ln>
            <a:effectLst/>
          </p:spPr>
        </p:cxnSp>
        <p:cxnSp>
          <p:nvCxnSpPr>
            <p:cNvPr id="11" name="Straight Connector 10">
              <a:extLst>
                <a:ext uri="{FF2B5EF4-FFF2-40B4-BE49-F238E27FC236}">
                  <a16:creationId xmlns:a16="http://schemas.microsoft.com/office/drawing/2014/main" id="{5B14CE11-F99D-4D41-92B9-23FFD66B4A63}"/>
                </a:ext>
              </a:extLst>
            </p:cNvPr>
            <p:cNvCxnSpPr>
              <a:cxnSpLocks/>
            </p:cNvCxnSpPr>
            <p:nvPr/>
          </p:nvCxnSpPr>
          <p:spPr>
            <a:xfrm>
              <a:off x="7620000" y="3662052"/>
              <a:ext cx="0" cy="0"/>
            </a:xfrm>
            <a:prstGeom prst="line">
              <a:avLst/>
            </a:prstGeom>
            <a:noFill/>
            <a:ln w="63500" cap="rnd" cmpd="sng" algn="ctr">
              <a:solidFill>
                <a:sysClr val="window" lastClr="FFFFFF"/>
              </a:solidFill>
              <a:prstDash val="solid"/>
            </a:ln>
            <a:effectLst/>
          </p:spPr>
        </p:cxnSp>
        <p:cxnSp>
          <p:nvCxnSpPr>
            <p:cNvPr id="12" name="Straight Connector 11">
              <a:extLst>
                <a:ext uri="{FF2B5EF4-FFF2-40B4-BE49-F238E27FC236}">
                  <a16:creationId xmlns:a16="http://schemas.microsoft.com/office/drawing/2014/main" id="{0E4F6638-ADFB-47EC-84B9-82F7CFE2B17F}"/>
                </a:ext>
              </a:extLst>
            </p:cNvPr>
            <p:cNvCxnSpPr>
              <a:cxnSpLocks/>
            </p:cNvCxnSpPr>
            <p:nvPr/>
          </p:nvCxnSpPr>
          <p:spPr>
            <a:xfrm>
              <a:off x="7753350" y="3662052"/>
              <a:ext cx="0" cy="0"/>
            </a:xfrm>
            <a:prstGeom prst="line">
              <a:avLst/>
            </a:prstGeom>
            <a:noFill/>
            <a:ln w="63500" cap="rnd" cmpd="sng" algn="ctr">
              <a:solidFill>
                <a:sysClr val="window" lastClr="FFFFFF"/>
              </a:solidFill>
              <a:prstDash val="solid"/>
            </a:ln>
            <a:effectLst/>
          </p:spPr>
        </p:cxnSp>
      </p:grpSp>
      <p:sp>
        <p:nvSpPr>
          <p:cNvPr id="13" name="Slide Number Placeholder 1">
            <a:extLst>
              <a:ext uri="{FF2B5EF4-FFF2-40B4-BE49-F238E27FC236}">
                <a16:creationId xmlns:a16="http://schemas.microsoft.com/office/drawing/2014/main" id="{891B2FA6-B4B6-4FED-96A9-6B2E054AE087}"/>
              </a:ext>
            </a:extLst>
          </p:cNvPr>
          <p:cNvSpPr>
            <a:spLocks noGrp="1"/>
          </p:cNvSpPr>
          <p:nvPr>
            <p:ph type="sldNum" sz="quarter" idx="12"/>
          </p:nvPr>
        </p:nvSpPr>
        <p:spPr>
          <a:xfrm>
            <a:off x="11414762" y="6472512"/>
            <a:ext cx="287008" cy="182562"/>
          </a:xfrm>
        </p:spPr>
        <p:txBody>
          <a:bodyPr/>
          <a:lstStyle/>
          <a:p>
            <a:fld id="{5E4D2043-7E31-4A53-BD33-72A88E682172}" type="slidenum">
              <a:rPr lang="en-GB" smtClean="0">
                <a:solidFill>
                  <a:schemeClr val="bg1"/>
                </a:solidFill>
              </a:rPr>
              <a:pPr/>
              <a:t>4</a:t>
            </a:fld>
            <a:endParaRPr lang="en-GB" dirty="0">
              <a:solidFill>
                <a:schemeClr val="bg1"/>
              </a:solidFill>
            </a:endParaRPr>
          </a:p>
        </p:txBody>
      </p:sp>
    </p:spTree>
    <p:extLst>
      <p:ext uri="{BB962C8B-B14F-4D97-AF65-F5344CB8AC3E}">
        <p14:creationId xmlns:p14="http://schemas.microsoft.com/office/powerpoint/2010/main" val="4205161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cerned Person Images, Stock Photos &amp; Vectors | Shutterstock">
            <a:hlinkClick r:id="rId4"/>
            <a:extLst>
              <a:ext uri="{FF2B5EF4-FFF2-40B4-BE49-F238E27FC236}">
                <a16:creationId xmlns:a16="http://schemas.microsoft.com/office/drawing/2014/main" id="{D1D81AEC-B3EF-4373-BE65-416127E95B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7" r="15188" b="8571"/>
          <a:stretch/>
        </p:blipFill>
        <p:spPr bwMode="auto">
          <a:xfrm>
            <a:off x="6248400" y="3886200"/>
            <a:ext cx="2667000" cy="2438399"/>
          </a:xfrm>
          <a:prstGeom prst="ellipse">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FF33C77C-1C26-4391-868A-BF0B736D2649}"/>
              </a:ext>
            </a:extLst>
          </p:cNvPr>
          <p:cNvSpPr/>
          <p:nvPr/>
        </p:nvSpPr>
        <p:spPr>
          <a:xfrm flipH="1">
            <a:off x="5105400" y="533401"/>
            <a:ext cx="6248400" cy="2895599"/>
          </a:xfrm>
          <a:prstGeom prst="wedgeRectCallout">
            <a:avLst>
              <a:gd name="adj1" fmla="val -961"/>
              <a:gd name="adj2" fmla="val 85307"/>
            </a:avLst>
          </a:prstGeom>
          <a:solidFill>
            <a:schemeClr val="bg1">
              <a:lumMod val="9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3" name="Content Placeholder 2"/>
          <p:cNvSpPr>
            <a:spLocks noGrp="1"/>
          </p:cNvSpPr>
          <p:nvPr>
            <p:ph idx="1"/>
          </p:nvPr>
        </p:nvSpPr>
        <p:spPr>
          <a:xfrm>
            <a:off x="5334000" y="647700"/>
            <a:ext cx="5791200" cy="2667000"/>
          </a:xfrm>
        </p:spPr>
        <p:txBody>
          <a:bodyPr/>
          <a:lstStyle/>
          <a:p>
            <a:pPr marL="342900" indent="-342900" algn="ctr">
              <a:buFont typeface="Wingdings" panose="05000000000000000000" pitchFamily="2" charset="2"/>
              <a:buChar char="Ø"/>
            </a:pPr>
            <a:r>
              <a:rPr lang="en-US" sz="2000" dirty="0"/>
              <a:t>Chronic Active Hepatitis B from endemic region</a:t>
            </a:r>
          </a:p>
          <a:p>
            <a:pPr marL="342900" indent="-342900" algn="ctr">
              <a:buFont typeface="Wingdings" panose="05000000000000000000" pitchFamily="2" charset="2"/>
              <a:buChar char="Ø"/>
            </a:pPr>
            <a:r>
              <a:rPr lang="en-US" sz="2000" dirty="0"/>
              <a:t>Physical exam findings</a:t>
            </a:r>
          </a:p>
          <a:p>
            <a:pPr marL="342900" indent="-342900" algn="ctr">
              <a:buFont typeface="Wingdings" panose="05000000000000000000" pitchFamily="2" charset="2"/>
              <a:buChar char="Ø"/>
            </a:pPr>
            <a:r>
              <a:rPr lang="en-US" sz="2000" dirty="0"/>
              <a:t>Lab findings</a:t>
            </a:r>
          </a:p>
          <a:p>
            <a:pPr marL="342900" indent="-342900" algn="ctr">
              <a:buFont typeface="Wingdings" panose="05000000000000000000" pitchFamily="2" charset="2"/>
              <a:buChar char="Ø"/>
            </a:pPr>
            <a:r>
              <a:rPr lang="en-US" sz="2000" dirty="0"/>
              <a:t>No liver bx however FibroTest score</a:t>
            </a:r>
          </a:p>
          <a:p>
            <a:pPr marL="342900" indent="-342900" algn="ctr">
              <a:buFont typeface="Wingdings" panose="05000000000000000000" pitchFamily="2" charset="2"/>
              <a:buChar char="Ø"/>
            </a:pPr>
            <a:r>
              <a:rPr lang="en-US" sz="2000" dirty="0"/>
              <a:t>What Risk Assessment?</a:t>
            </a:r>
          </a:p>
        </p:txBody>
      </p:sp>
      <p:sp>
        <p:nvSpPr>
          <p:cNvPr id="5" name="Subtitle 3">
            <a:extLst>
              <a:ext uri="{FF2B5EF4-FFF2-40B4-BE49-F238E27FC236}">
                <a16:creationId xmlns:a16="http://schemas.microsoft.com/office/drawing/2014/main" id="{2F62B755-7CE8-41BD-B80A-C25854A44A90}"/>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E2E4A16C-1F19-4846-B148-B8E88D2C4AC7}"/>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5400" dirty="0">
                <a:solidFill>
                  <a:schemeClr val="bg1"/>
                </a:solidFill>
                <a:latin typeface="SwissReSans Light" panose="020B0504020202020204" pitchFamily="34" charset="0"/>
              </a:rPr>
              <a:t>What</a:t>
            </a:r>
          </a:p>
          <a:p>
            <a:pPr algn="ctr"/>
            <a:r>
              <a:rPr lang="en-US" sz="5400" dirty="0">
                <a:solidFill>
                  <a:schemeClr val="bg1"/>
                </a:solidFill>
                <a:latin typeface="SwissReSans Light" panose="020B0504020202020204" pitchFamily="34" charset="0"/>
              </a:rPr>
              <a:t>Concerns </a:t>
            </a:r>
          </a:p>
          <a:p>
            <a:pPr algn="ctr"/>
            <a:r>
              <a:rPr lang="en-US" sz="5400" dirty="0">
                <a:solidFill>
                  <a:schemeClr val="bg1"/>
                </a:solidFill>
                <a:latin typeface="SwissReSans Light" panose="020B0504020202020204" pitchFamily="34" charset="0"/>
              </a:rPr>
              <a:t>You?</a:t>
            </a:r>
          </a:p>
        </p:txBody>
      </p:sp>
      <p:pic>
        <p:nvPicPr>
          <p:cNvPr id="7" name="Picture 6">
            <a:extLst>
              <a:ext uri="{FF2B5EF4-FFF2-40B4-BE49-F238E27FC236}">
                <a16:creationId xmlns:a16="http://schemas.microsoft.com/office/drawing/2014/main" id="{CCDAD8F7-94A6-4509-93CE-9B655FEAA96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1" name="Slide Number Placeholder 4">
            <a:extLst>
              <a:ext uri="{FF2B5EF4-FFF2-40B4-BE49-F238E27FC236}">
                <a16:creationId xmlns:a16="http://schemas.microsoft.com/office/drawing/2014/main" id="{7A527E49-3BEE-4516-90B6-84EE2E952064}"/>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40</a:t>
            </a:fld>
            <a:endParaRPr lang="en-GB" dirty="0"/>
          </a:p>
        </p:txBody>
      </p:sp>
    </p:spTree>
    <p:extLst>
      <p:ext uri="{BB962C8B-B14F-4D97-AF65-F5344CB8AC3E}">
        <p14:creationId xmlns:p14="http://schemas.microsoft.com/office/powerpoint/2010/main" val="3278775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7543800" cy="4392513"/>
          </a:xfrm>
        </p:spPr>
        <p:txBody>
          <a:bodyPr/>
          <a:lstStyle/>
          <a:p>
            <a:r>
              <a:rPr lang="en-US" sz="2000" dirty="0"/>
              <a:t>Baby Boomer born USA 1957:  Male with clean medical hx.  </a:t>
            </a:r>
          </a:p>
          <a:p>
            <a:pPr marL="0" indent="0">
              <a:buNone/>
            </a:pPr>
            <a:r>
              <a:rPr lang="en-US" sz="2000" dirty="0">
                <a:solidFill>
                  <a:srgbClr val="00B050"/>
                </a:solidFill>
              </a:rPr>
              <a:t>   Agent asking for low substandard, maybe a T 2</a:t>
            </a:r>
          </a:p>
          <a:p>
            <a:endParaRPr lang="en-US" sz="2000" dirty="0"/>
          </a:p>
          <a:p>
            <a:r>
              <a:rPr lang="en-US" sz="2000" dirty="0"/>
              <a:t>Insurance Labs:  AST 33, ALT 99 </a:t>
            </a:r>
          </a:p>
          <a:p>
            <a:pPr marL="0" indent="0">
              <a:buNone/>
            </a:pPr>
            <a:r>
              <a:rPr lang="en-US" sz="2000" dirty="0"/>
              <a:t>                               HepBS Ag nonreactive, </a:t>
            </a:r>
            <a:r>
              <a:rPr lang="en-US" sz="2000" b="1" dirty="0"/>
              <a:t>HepCAb reactive</a:t>
            </a:r>
          </a:p>
          <a:p>
            <a:endParaRPr lang="en-US" sz="2000" dirty="0"/>
          </a:p>
          <a:p>
            <a:r>
              <a:rPr lang="en-US" sz="2000" dirty="0"/>
              <a:t>That is all you have.  Does anyone see low substandard or STD? </a:t>
            </a:r>
          </a:p>
        </p:txBody>
      </p:sp>
      <p:sp>
        <p:nvSpPr>
          <p:cNvPr id="6" name="Subtitle 3">
            <a:extLst>
              <a:ext uri="{FF2B5EF4-FFF2-40B4-BE49-F238E27FC236}">
                <a16:creationId xmlns:a16="http://schemas.microsoft.com/office/drawing/2014/main" id="{4CB395BF-6298-43F9-9EC6-DF38B2AE7B31}"/>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Case 2</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pic>
        <p:nvPicPr>
          <p:cNvPr id="7" name="Picture 6">
            <a:extLst>
              <a:ext uri="{FF2B5EF4-FFF2-40B4-BE49-F238E27FC236}">
                <a16:creationId xmlns:a16="http://schemas.microsoft.com/office/drawing/2014/main" id="{DD43C70D-2EDA-4838-8738-52F6D7EDEB7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424" r="18644"/>
          <a:stretch/>
        </p:blipFill>
        <p:spPr>
          <a:xfrm>
            <a:off x="7902255" y="1447800"/>
            <a:ext cx="4267200" cy="3162300"/>
          </a:xfrm>
          <a:prstGeom prst="rect">
            <a:avLst/>
          </a:prstGeom>
        </p:spPr>
      </p:pic>
      <p:sp>
        <p:nvSpPr>
          <p:cNvPr id="8" name="Slide Number Placeholder 4">
            <a:extLst>
              <a:ext uri="{FF2B5EF4-FFF2-40B4-BE49-F238E27FC236}">
                <a16:creationId xmlns:a16="http://schemas.microsoft.com/office/drawing/2014/main" id="{65D3C180-F76E-4196-B1E4-6F1CA8634915}"/>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41</a:t>
            </a:fld>
            <a:endParaRPr lang="en-GB" dirty="0"/>
          </a:p>
        </p:txBody>
      </p:sp>
    </p:spTree>
    <p:extLst>
      <p:ext uri="{BB962C8B-B14F-4D97-AF65-F5344CB8AC3E}">
        <p14:creationId xmlns:p14="http://schemas.microsoft.com/office/powerpoint/2010/main" val="3922371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533400" y="1600200"/>
            <a:ext cx="10690697" cy="1219200"/>
          </a:xfrm>
        </p:spPr>
        <p:txBody>
          <a:bodyPr/>
          <a:lstStyle/>
          <a:p>
            <a:r>
              <a:rPr lang="en-US" sz="2400" dirty="0"/>
              <a:t>1) Noninvasive liver testing</a:t>
            </a:r>
          </a:p>
          <a:p>
            <a:endParaRPr lang="en-US" sz="2400" b="0" dirty="0"/>
          </a:p>
          <a:p>
            <a:r>
              <a:rPr lang="en-US" sz="2400" dirty="0"/>
              <a:t>2) Treatment with Direct acting viral agents and then repeat noninvasive liver testing after Sustained Viral Response </a:t>
            </a:r>
          </a:p>
        </p:txBody>
      </p:sp>
      <p:pic>
        <p:nvPicPr>
          <p:cNvPr id="5" name="Picture 4"/>
          <p:cNvPicPr>
            <a:picLocks noChangeAspect="1"/>
          </p:cNvPicPr>
          <p:nvPr/>
        </p:nvPicPr>
        <p:blipFill>
          <a:blip r:embed="rId3"/>
          <a:stretch>
            <a:fillRect/>
          </a:stretch>
        </p:blipFill>
        <p:spPr>
          <a:xfrm>
            <a:off x="5137940" y="3153611"/>
            <a:ext cx="6563830" cy="3229348"/>
          </a:xfrm>
          <a:prstGeom prst="rect">
            <a:avLst/>
          </a:prstGeom>
        </p:spPr>
      </p:pic>
      <p:sp>
        <p:nvSpPr>
          <p:cNvPr id="6" name="Subtitle 3">
            <a:extLst>
              <a:ext uri="{FF2B5EF4-FFF2-40B4-BE49-F238E27FC236}">
                <a16:creationId xmlns:a16="http://schemas.microsoft.com/office/drawing/2014/main" id="{DFC57D85-3469-4AFB-B769-1BB556E2E808}"/>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Agent asking how to improve rating?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8" name="Rectangle 7">
            <a:extLst>
              <a:ext uri="{FF2B5EF4-FFF2-40B4-BE49-F238E27FC236}">
                <a16:creationId xmlns:a16="http://schemas.microsoft.com/office/drawing/2014/main" id="{5CA41555-FC80-45F1-823A-041DAC494F36}"/>
              </a:ext>
            </a:extLst>
          </p:cNvPr>
          <p:cNvSpPr/>
          <p:nvPr/>
        </p:nvSpPr>
        <p:spPr>
          <a:xfrm>
            <a:off x="430735" y="3161438"/>
            <a:ext cx="4534965" cy="1754326"/>
          </a:xfrm>
          <a:prstGeom prst="rect">
            <a:avLst/>
          </a:prstGeom>
        </p:spPr>
        <p:txBody>
          <a:bodyPr wrap="square">
            <a:spAutoFit/>
          </a:bodyPr>
          <a:lstStyle/>
          <a:p>
            <a:pPr lvl="0" fontAlgn="base">
              <a:lnSpc>
                <a:spcPct val="90000"/>
              </a:lnSpc>
              <a:spcBef>
                <a:spcPct val="0"/>
              </a:spcBef>
              <a:spcAft>
                <a:spcPct val="0"/>
              </a:spcAft>
              <a:buSzPct val="100000"/>
            </a:pPr>
            <a:r>
              <a:rPr lang="en-US" sz="2400" b="1" dirty="0">
                <a:solidFill>
                  <a:srgbClr val="283E36"/>
                </a:solidFill>
                <a:latin typeface="SwissReSans Light"/>
              </a:rPr>
              <a:t>Definition of Sustained Viral Response (SVR) is undetectable viral load at least 6 months after end of treatment … Considered a cure.</a:t>
            </a:r>
          </a:p>
        </p:txBody>
      </p:sp>
      <p:sp>
        <p:nvSpPr>
          <p:cNvPr id="9" name="Slide Number Placeholder 4">
            <a:extLst>
              <a:ext uri="{FF2B5EF4-FFF2-40B4-BE49-F238E27FC236}">
                <a16:creationId xmlns:a16="http://schemas.microsoft.com/office/drawing/2014/main" id="{43C3E717-4140-40D0-8ABC-EDBD65F70D3C}"/>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42</a:t>
            </a:fld>
            <a:endParaRPr lang="en-GB" dirty="0"/>
          </a:p>
        </p:txBody>
      </p:sp>
      <p:sp>
        <p:nvSpPr>
          <p:cNvPr id="2" name="Circle: Hollow 1">
            <a:extLst>
              <a:ext uri="{FF2B5EF4-FFF2-40B4-BE49-F238E27FC236}">
                <a16:creationId xmlns:a16="http://schemas.microsoft.com/office/drawing/2014/main" id="{E3128E27-D2FA-4F11-B877-DBAD9FEA458A}"/>
              </a:ext>
            </a:extLst>
          </p:cNvPr>
          <p:cNvSpPr/>
          <p:nvPr/>
        </p:nvSpPr>
        <p:spPr>
          <a:xfrm>
            <a:off x="5928362" y="4343400"/>
            <a:ext cx="5486400" cy="685800"/>
          </a:xfrm>
          <a:prstGeom prst="donut">
            <a:avLst>
              <a:gd name="adj" fmla="val 7793"/>
            </a:avLst>
          </a:prstGeom>
          <a:solidFill>
            <a:srgbClr val="00B05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latin typeface="SwissReSans" pitchFamily="34" charset="0"/>
            </a:endParaRPr>
          </a:p>
        </p:txBody>
      </p:sp>
      <p:sp>
        <p:nvSpPr>
          <p:cNvPr id="10" name="Thought Bubble: Cloud 9">
            <a:extLst>
              <a:ext uri="{FF2B5EF4-FFF2-40B4-BE49-F238E27FC236}">
                <a16:creationId xmlns:a16="http://schemas.microsoft.com/office/drawing/2014/main" id="{5D13ED96-8A2B-4F52-B578-492F5FF15997}"/>
              </a:ext>
            </a:extLst>
          </p:cNvPr>
          <p:cNvSpPr/>
          <p:nvPr/>
        </p:nvSpPr>
        <p:spPr>
          <a:xfrm>
            <a:off x="9402136" y="5209255"/>
            <a:ext cx="1975755" cy="993648"/>
          </a:xfrm>
          <a:prstGeom prst="cloudCallout">
            <a:avLst/>
          </a:prstGeom>
          <a:solidFill>
            <a:srgbClr val="00B05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SwissReSans" pitchFamily="34" charset="0"/>
              </a:rPr>
              <a:t>Thus, no need to Postpone for current liver ultrasound or AFP</a:t>
            </a:r>
          </a:p>
        </p:txBody>
      </p:sp>
    </p:spTree>
    <p:extLst>
      <p:ext uri="{BB962C8B-B14F-4D97-AF65-F5344CB8AC3E}">
        <p14:creationId xmlns:p14="http://schemas.microsoft.com/office/powerpoint/2010/main" val="2912152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1295400" y="1461360"/>
            <a:ext cx="7109296" cy="1143000"/>
          </a:xfrm>
        </p:spPr>
        <p:txBody>
          <a:bodyPr/>
          <a:lstStyle/>
          <a:p>
            <a:r>
              <a:rPr lang="en-US" sz="2400" dirty="0"/>
              <a:t>Fibroscan  8.5 kPa</a:t>
            </a:r>
            <a:endParaRPr lang="en-US" dirty="0"/>
          </a:p>
          <a:p>
            <a:endParaRPr lang="en-US" dirty="0"/>
          </a:p>
          <a:p>
            <a:r>
              <a:rPr lang="en-US" dirty="0"/>
              <a:t>Would the offer change?</a:t>
            </a:r>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71008156"/>
              </p:ext>
            </p:extLst>
          </p:nvPr>
        </p:nvGraphicFramePr>
        <p:xfrm>
          <a:off x="1006172" y="2616202"/>
          <a:ext cx="10179654" cy="3526972"/>
        </p:xfrm>
        <a:graphic>
          <a:graphicData uri="http://schemas.openxmlformats.org/drawingml/2006/table">
            <a:tbl>
              <a:tblPr firstRow="1" bandRow="1">
                <a:tableStyleId>{7DF18680-E054-41AD-8BC1-D1AEF772440D}</a:tableStyleId>
              </a:tblPr>
              <a:tblGrid>
                <a:gridCol w="2195405">
                  <a:extLst>
                    <a:ext uri="{9D8B030D-6E8A-4147-A177-3AD203B41FA5}">
                      <a16:colId xmlns:a16="http://schemas.microsoft.com/office/drawing/2014/main" val="20000"/>
                    </a:ext>
                  </a:extLst>
                </a:gridCol>
                <a:gridCol w="2219994">
                  <a:extLst>
                    <a:ext uri="{9D8B030D-6E8A-4147-A177-3AD203B41FA5}">
                      <a16:colId xmlns:a16="http://schemas.microsoft.com/office/drawing/2014/main" val="20001"/>
                    </a:ext>
                  </a:extLst>
                </a:gridCol>
                <a:gridCol w="5764255">
                  <a:extLst>
                    <a:ext uri="{9D8B030D-6E8A-4147-A177-3AD203B41FA5}">
                      <a16:colId xmlns:a16="http://schemas.microsoft.com/office/drawing/2014/main" val="20002"/>
                    </a:ext>
                  </a:extLst>
                </a:gridCol>
              </a:tblGrid>
              <a:tr h="554251">
                <a:tc>
                  <a:txBody>
                    <a:bodyPr/>
                    <a:lstStyle/>
                    <a:p>
                      <a:r>
                        <a:rPr lang="en-US" dirty="0"/>
                        <a:t>Stiffness</a:t>
                      </a:r>
                    </a:p>
                  </a:txBody>
                  <a:tcPr anchor="ctr"/>
                </a:tc>
                <a:tc>
                  <a:txBody>
                    <a:bodyPr/>
                    <a:lstStyle/>
                    <a:p>
                      <a:r>
                        <a:rPr lang="en-US" dirty="0"/>
                        <a:t>Indicates</a:t>
                      </a:r>
                    </a:p>
                  </a:txBody>
                  <a:tcPr anchor="ctr"/>
                </a:tc>
                <a:tc>
                  <a:txBody>
                    <a:bodyPr/>
                    <a:lstStyle/>
                    <a:p>
                      <a:r>
                        <a:rPr lang="en-US" dirty="0"/>
                        <a:t>Advice</a:t>
                      </a:r>
                    </a:p>
                  </a:txBody>
                  <a:tcPr anchor="ctr"/>
                </a:tc>
                <a:extLst>
                  <a:ext uri="{0D108BD9-81ED-4DB2-BD59-A6C34878D82A}">
                    <a16:rowId xmlns:a16="http://schemas.microsoft.com/office/drawing/2014/main" val="10000"/>
                  </a:ext>
                </a:extLst>
              </a:tr>
              <a:tr h="956650">
                <a:tc>
                  <a:txBody>
                    <a:bodyPr/>
                    <a:lstStyle/>
                    <a:p>
                      <a:r>
                        <a:rPr lang="en-US" dirty="0"/>
                        <a:t>&gt; 12.9 kPa</a:t>
                      </a:r>
                    </a:p>
                  </a:txBody>
                  <a:tcPr anchor="ctr"/>
                </a:tc>
                <a:tc>
                  <a:txBody>
                    <a:bodyPr/>
                    <a:lstStyle/>
                    <a:p>
                      <a:r>
                        <a:rPr lang="en-US" dirty="0"/>
                        <a:t>Cirrhosis </a:t>
                      </a:r>
                    </a:p>
                    <a:p>
                      <a:r>
                        <a:rPr lang="en-US" dirty="0"/>
                        <a:t>NPV</a:t>
                      </a:r>
                      <a:r>
                        <a:rPr lang="en-US" baseline="0" dirty="0"/>
                        <a:t> = 95%</a:t>
                      </a:r>
                      <a:endParaRPr lang="en-US" dirty="0"/>
                    </a:p>
                  </a:txBody>
                  <a:tcPr anchor="ctr"/>
                </a:tc>
                <a:tc>
                  <a:txBody>
                    <a:bodyPr/>
                    <a:lstStyle/>
                    <a:p>
                      <a:r>
                        <a:rPr lang="en-US" dirty="0"/>
                        <a:t>US and AFP</a:t>
                      </a:r>
                      <a:r>
                        <a:rPr lang="en-US" baseline="0" dirty="0"/>
                        <a:t> every 6 months for surveillance of Liver Cancer. Strongly consider HCV therapy</a:t>
                      </a:r>
                      <a:endParaRPr lang="en-US" dirty="0"/>
                    </a:p>
                  </a:txBody>
                  <a:tcPr anchor="ctr"/>
                </a:tc>
                <a:extLst>
                  <a:ext uri="{0D108BD9-81ED-4DB2-BD59-A6C34878D82A}">
                    <a16:rowId xmlns:a16="http://schemas.microsoft.com/office/drawing/2014/main" val="10001"/>
                  </a:ext>
                </a:extLst>
              </a:tr>
              <a:tr h="956650">
                <a:tc>
                  <a:txBody>
                    <a:bodyPr/>
                    <a:lstStyle/>
                    <a:p>
                      <a:r>
                        <a:rPr lang="en-US" u="sng" dirty="0"/>
                        <a:t>&gt;</a:t>
                      </a:r>
                      <a:r>
                        <a:rPr lang="en-US" u="none" baseline="0" dirty="0"/>
                        <a:t> </a:t>
                      </a:r>
                      <a:r>
                        <a:rPr lang="en-US" u="none" dirty="0"/>
                        <a:t>9.6 kPa</a:t>
                      </a:r>
                      <a:endParaRPr lang="en-US" u="sng" dirty="0"/>
                    </a:p>
                  </a:txBody>
                  <a:tcPr anchor="ctr"/>
                </a:tc>
                <a:tc>
                  <a:txBody>
                    <a:bodyPr/>
                    <a:lstStyle/>
                    <a:p>
                      <a:r>
                        <a:rPr lang="en-US" dirty="0"/>
                        <a:t>Advanced </a:t>
                      </a:r>
                    </a:p>
                    <a:p>
                      <a:r>
                        <a:rPr lang="en-US" dirty="0"/>
                        <a:t>Fibrosis </a:t>
                      </a:r>
                      <a:r>
                        <a:rPr lang="en-US" u="sng" dirty="0"/>
                        <a:t>&gt; </a:t>
                      </a:r>
                      <a:r>
                        <a:rPr lang="en-US" u="none" dirty="0"/>
                        <a:t>F2</a:t>
                      </a:r>
                      <a:endParaRPr lang="en-US" u="sng" dirty="0"/>
                    </a:p>
                  </a:txBody>
                  <a:tcPr anchor="ctr"/>
                </a:tc>
                <a:tc>
                  <a:txBody>
                    <a:bodyPr/>
                    <a:lstStyle/>
                    <a:p>
                      <a:r>
                        <a:rPr lang="en-US" dirty="0"/>
                        <a:t>Strongly</a:t>
                      </a:r>
                      <a:r>
                        <a:rPr lang="en-US" baseline="0" dirty="0"/>
                        <a:t> consider HCV therapy</a:t>
                      </a:r>
                      <a:endParaRPr lang="en-US" dirty="0"/>
                    </a:p>
                  </a:txBody>
                  <a:tcPr anchor="ctr"/>
                </a:tc>
                <a:extLst>
                  <a:ext uri="{0D108BD9-81ED-4DB2-BD59-A6C34878D82A}">
                    <a16:rowId xmlns:a16="http://schemas.microsoft.com/office/drawing/2014/main" val="10002"/>
                  </a:ext>
                </a:extLst>
              </a:tr>
              <a:tr h="1059421">
                <a:tc>
                  <a:txBody>
                    <a:bodyPr/>
                    <a:lstStyle/>
                    <a:p>
                      <a:r>
                        <a:rPr lang="en-US" dirty="0"/>
                        <a:t>&lt; 7.1  kPa</a:t>
                      </a:r>
                    </a:p>
                  </a:txBody>
                  <a:tcPr anchor="ctr"/>
                </a:tc>
                <a:tc>
                  <a:txBody>
                    <a:bodyPr/>
                    <a:lstStyle/>
                    <a:p>
                      <a:r>
                        <a:rPr lang="en-US" dirty="0"/>
                        <a:t>Lower</a:t>
                      </a:r>
                      <a:r>
                        <a:rPr lang="en-US" baseline="0" dirty="0"/>
                        <a:t> level of fibrosis &lt; F2  NPV&gt; 90%</a:t>
                      </a:r>
                      <a:endParaRPr lang="en-US" dirty="0"/>
                    </a:p>
                  </a:txBody>
                  <a:tcPr anchor="ctr"/>
                </a:tc>
                <a:tc>
                  <a:txBody>
                    <a:bodyPr/>
                    <a:lstStyle/>
                    <a:p>
                      <a:r>
                        <a:rPr lang="en-US" dirty="0"/>
                        <a:t>Consider HCV therapy vs. Observation</a:t>
                      </a:r>
                    </a:p>
                  </a:txBody>
                  <a:tcPr anchor="ctr"/>
                </a:tc>
                <a:extLst>
                  <a:ext uri="{0D108BD9-81ED-4DB2-BD59-A6C34878D82A}">
                    <a16:rowId xmlns:a16="http://schemas.microsoft.com/office/drawing/2014/main" val="10003"/>
                  </a:ext>
                </a:extLst>
              </a:tr>
            </a:tbl>
          </a:graphicData>
        </a:graphic>
      </p:graphicFrame>
      <p:sp>
        <p:nvSpPr>
          <p:cNvPr id="6" name="Subtitle 3">
            <a:extLst>
              <a:ext uri="{FF2B5EF4-FFF2-40B4-BE49-F238E27FC236}">
                <a16:creationId xmlns:a16="http://schemas.microsoft.com/office/drawing/2014/main" id="{0588BB2F-3C53-47EF-A9CF-1461D4E67DAB}"/>
              </a:ext>
            </a:extLst>
          </p:cNvPr>
          <p:cNvSpPr txBox="1">
            <a:spLocks/>
          </p:cNvSpPr>
          <p:nvPr/>
        </p:nvSpPr>
        <p:spPr bwMode="black">
          <a:xfrm>
            <a:off x="-1" y="1714"/>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schemeClr val="bg1"/>
                </a:solidFill>
                <a:latin typeface="SwissReSans Light" panose="020B0504020202020204" pitchFamily="34" charset="0"/>
              </a:rPr>
              <a:t>Fibroscan Results Obtained </a:t>
            </a:r>
            <a:endParaRPr kumimoji="0" lang="en-US" sz="2400" i="0" u="none" strike="noStrike" kern="1200" cap="none" spc="0" normalizeH="0" baseline="0" noProof="0" dirty="0">
              <a:ln>
                <a:noFill/>
              </a:ln>
              <a:solidFill>
                <a:schemeClr val="bg1"/>
              </a:solidFill>
              <a:effectLst/>
              <a:uLnTx/>
              <a:uFillTx/>
              <a:latin typeface="SwissReSans Light" panose="020B0504020202020204" pitchFamily="34" charset="0"/>
            </a:endParaRPr>
          </a:p>
        </p:txBody>
      </p:sp>
      <p:sp>
        <p:nvSpPr>
          <p:cNvPr id="8" name="Slide Number Placeholder 4">
            <a:extLst>
              <a:ext uri="{FF2B5EF4-FFF2-40B4-BE49-F238E27FC236}">
                <a16:creationId xmlns:a16="http://schemas.microsoft.com/office/drawing/2014/main" id="{0B719453-ACF7-4EB8-9FE7-DC659B3C01A5}"/>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43</a:t>
            </a:fld>
            <a:endParaRPr lang="en-GB" dirty="0"/>
          </a:p>
        </p:txBody>
      </p:sp>
    </p:spTree>
    <p:extLst>
      <p:ext uri="{BB962C8B-B14F-4D97-AF65-F5344CB8AC3E}">
        <p14:creationId xmlns:p14="http://schemas.microsoft.com/office/powerpoint/2010/main" val="2150773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11C24E29-9CB6-459B-8B72-94297BF785AF}"/>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1D989C3A-43A9-41FD-AED5-9FAC9FA4B950}"/>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3600" dirty="0">
                <a:solidFill>
                  <a:schemeClr val="bg1"/>
                </a:solidFill>
                <a:latin typeface="SwissReSans Light" panose="020B0504020202020204" pitchFamily="34" charset="0"/>
              </a:rPr>
              <a:t>Applicant Gets on Harvoni</a:t>
            </a:r>
            <a:r>
              <a:rPr kumimoji="0" lang="en-US" sz="3400" b="0" i="0" u="none" strike="noStrike" kern="1200" cap="none" spc="0" normalizeH="0" baseline="0" noProof="0" dirty="0">
                <a:ln>
                  <a:noFill/>
                </a:ln>
                <a:solidFill>
                  <a:srgbClr val="283E36"/>
                </a:solidFill>
                <a:effectLst/>
                <a:uLnTx/>
                <a:uFillTx/>
                <a:latin typeface="SwissReSans"/>
                <a:ea typeface="+mn-ea"/>
                <a:cs typeface="+mn-cs"/>
              </a:rPr>
              <a:t> sofosbuvir/ledipasvir</a:t>
            </a:r>
            <a:r>
              <a:rPr lang="en-US" sz="3600" dirty="0">
                <a:solidFill>
                  <a:schemeClr val="bg1"/>
                </a:solidFill>
                <a:latin typeface="SwissReSans Light" panose="020B0504020202020204" pitchFamily="34" charset="0"/>
              </a:rPr>
              <a:t> with SVR</a:t>
            </a:r>
          </a:p>
        </p:txBody>
      </p:sp>
      <p:sp>
        <p:nvSpPr>
          <p:cNvPr id="7" name="Rectangle 6">
            <a:extLst>
              <a:ext uri="{FF2B5EF4-FFF2-40B4-BE49-F238E27FC236}">
                <a16:creationId xmlns:a16="http://schemas.microsoft.com/office/drawing/2014/main" id="{CA7396C1-FD29-42C9-B715-9FB10C4195B2}"/>
              </a:ext>
            </a:extLst>
          </p:cNvPr>
          <p:cNvSpPr/>
          <p:nvPr/>
        </p:nvSpPr>
        <p:spPr>
          <a:xfrm>
            <a:off x="4682087" y="944531"/>
            <a:ext cx="215256" cy="4465669"/>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SwissReSans" pitchFamily="34" charset="0"/>
              <a:ea typeface="+mn-ea"/>
              <a:cs typeface="+mn-cs"/>
            </a:endParaRPr>
          </a:p>
        </p:txBody>
      </p:sp>
      <p:sp>
        <p:nvSpPr>
          <p:cNvPr id="8" name="Content Placeholder 1">
            <a:extLst>
              <a:ext uri="{FF2B5EF4-FFF2-40B4-BE49-F238E27FC236}">
                <a16:creationId xmlns:a16="http://schemas.microsoft.com/office/drawing/2014/main" id="{48E013C4-4620-48EA-91FC-5F0AB0E5F36F}"/>
              </a:ext>
            </a:extLst>
          </p:cNvPr>
          <p:cNvSpPr txBox="1">
            <a:spLocks/>
          </p:cNvSpPr>
          <p:nvPr/>
        </p:nvSpPr>
        <p:spPr>
          <a:xfrm>
            <a:off x="4662492" y="4622210"/>
            <a:ext cx="6907174" cy="1016590"/>
          </a:xfrm>
          <a:prstGeom prst="roundRect">
            <a:avLst/>
          </a:prstGeom>
          <a:solidFill>
            <a:schemeClr val="bg1">
              <a:lumMod val="95000"/>
            </a:schemeClr>
          </a:solidFill>
          <a:ln>
            <a:noFill/>
          </a:ln>
        </p:spPr>
        <p:txBody>
          <a:bodyPr wrap="square" lIns="182880" tIns="91440" rIns="182880" bIns="182880"/>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sz="1600" b="1" dirty="0">
              <a:latin typeface="SwissReSans Light" panose="020B0504020202020204" pitchFamily="34" charset="0"/>
            </a:endParaRPr>
          </a:p>
        </p:txBody>
      </p:sp>
      <p:sp>
        <p:nvSpPr>
          <p:cNvPr id="9" name="Text Placeholder 6">
            <a:extLst>
              <a:ext uri="{FF2B5EF4-FFF2-40B4-BE49-F238E27FC236}">
                <a16:creationId xmlns:a16="http://schemas.microsoft.com/office/drawing/2014/main" id="{0963D046-F96E-48CA-B900-39F6F14CBD14}"/>
              </a:ext>
            </a:extLst>
          </p:cNvPr>
          <p:cNvSpPr txBox="1">
            <a:spLocks/>
          </p:cNvSpPr>
          <p:nvPr/>
        </p:nvSpPr>
        <p:spPr>
          <a:xfrm>
            <a:off x="4520738" y="838200"/>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0" name="Text Placeholder 6">
            <a:extLst>
              <a:ext uri="{FF2B5EF4-FFF2-40B4-BE49-F238E27FC236}">
                <a16:creationId xmlns:a16="http://schemas.microsoft.com/office/drawing/2014/main" id="{A7DD2B7A-4D57-4996-9F8D-BEFB31ED328A}"/>
              </a:ext>
            </a:extLst>
          </p:cNvPr>
          <p:cNvSpPr txBox="1">
            <a:spLocks/>
          </p:cNvSpPr>
          <p:nvPr/>
        </p:nvSpPr>
        <p:spPr>
          <a:xfrm>
            <a:off x="4520738" y="3006436"/>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1" name="Rectangle 10">
            <a:extLst>
              <a:ext uri="{FF2B5EF4-FFF2-40B4-BE49-F238E27FC236}">
                <a16:creationId xmlns:a16="http://schemas.microsoft.com/office/drawing/2014/main" id="{9D62C261-53BF-49B4-98ED-7666CFB6640A}"/>
              </a:ext>
            </a:extLst>
          </p:cNvPr>
          <p:cNvSpPr/>
          <p:nvPr/>
        </p:nvSpPr>
        <p:spPr>
          <a:xfrm>
            <a:off x="5148207" y="735331"/>
            <a:ext cx="6217385" cy="1384995"/>
          </a:xfrm>
          <a:prstGeom prst="rect">
            <a:avLst/>
          </a:prstGeom>
        </p:spPr>
        <p:txBody>
          <a:bodyPr wrap="square">
            <a:spAutoFit/>
          </a:bodyPr>
          <a:lstStyle/>
          <a:p>
            <a:r>
              <a:rPr lang="en-US" sz="2800" u="sng" dirty="0"/>
              <a:t>6 months</a:t>
            </a:r>
            <a:r>
              <a:rPr lang="en-US" sz="2800" dirty="0"/>
              <a:t> after 12 weeks of sofosbuvir/ledipasvir and has a  non detected HCV RNA</a:t>
            </a:r>
          </a:p>
        </p:txBody>
      </p:sp>
      <p:sp>
        <p:nvSpPr>
          <p:cNvPr id="12" name="Rectangle 11">
            <a:extLst>
              <a:ext uri="{FF2B5EF4-FFF2-40B4-BE49-F238E27FC236}">
                <a16:creationId xmlns:a16="http://schemas.microsoft.com/office/drawing/2014/main" id="{2C73F31E-09B5-4947-90D5-29FF1B7CD4E5}"/>
              </a:ext>
            </a:extLst>
          </p:cNvPr>
          <p:cNvSpPr/>
          <p:nvPr/>
        </p:nvSpPr>
        <p:spPr>
          <a:xfrm>
            <a:off x="5148207" y="2955829"/>
            <a:ext cx="6484384" cy="523220"/>
          </a:xfrm>
          <a:prstGeom prst="rect">
            <a:avLst/>
          </a:prstGeom>
        </p:spPr>
        <p:txBody>
          <a:bodyPr wrap="square">
            <a:spAutoFit/>
          </a:bodyPr>
          <a:lstStyle/>
          <a:p>
            <a:r>
              <a:rPr lang="en-US" sz="2800" dirty="0"/>
              <a:t>Repeat </a:t>
            </a:r>
            <a:r>
              <a:rPr lang="en-US" sz="2800" dirty="0" err="1"/>
              <a:t>Fibroscan</a:t>
            </a:r>
            <a:r>
              <a:rPr lang="en-US" sz="2800" dirty="0"/>
              <a:t>  6.0 kPa</a:t>
            </a:r>
          </a:p>
        </p:txBody>
      </p:sp>
      <p:sp>
        <p:nvSpPr>
          <p:cNvPr id="13" name="Rectangle 12">
            <a:extLst>
              <a:ext uri="{FF2B5EF4-FFF2-40B4-BE49-F238E27FC236}">
                <a16:creationId xmlns:a16="http://schemas.microsoft.com/office/drawing/2014/main" id="{73A23210-6D31-442B-9A40-DFF4034745AF}"/>
              </a:ext>
            </a:extLst>
          </p:cNvPr>
          <p:cNvSpPr/>
          <p:nvPr/>
        </p:nvSpPr>
        <p:spPr>
          <a:xfrm>
            <a:off x="4866566" y="4844857"/>
            <a:ext cx="6499026" cy="615553"/>
          </a:xfrm>
          <a:prstGeom prst="rect">
            <a:avLst/>
          </a:prstGeom>
        </p:spPr>
        <p:txBody>
          <a:bodyPr wrap="square">
            <a:spAutoFit/>
          </a:bodyPr>
          <a:lstStyle/>
          <a:p>
            <a:r>
              <a:rPr lang="en-US" sz="3400" b="1" dirty="0">
                <a:latin typeface="+mj-lt"/>
              </a:rPr>
              <a:t>What would you rate him now??</a:t>
            </a:r>
          </a:p>
        </p:txBody>
      </p:sp>
      <p:pic>
        <p:nvPicPr>
          <p:cNvPr id="14" name="Picture 13">
            <a:extLst>
              <a:ext uri="{FF2B5EF4-FFF2-40B4-BE49-F238E27FC236}">
                <a16:creationId xmlns:a16="http://schemas.microsoft.com/office/drawing/2014/main" id="{D123ACED-3D65-4F1E-809E-AC2FEA4158E6}"/>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8" name="Slide Number Placeholder 4">
            <a:extLst>
              <a:ext uri="{FF2B5EF4-FFF2-40B4-BE49-F238E27FC236}">
                <a16:creationId xmlns:a16="http://schemas.microsoft.com/office/drawing/2014/main" id="{A7288FAE-F852-4989-87C0-4F5E4080D9FA}"/>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44</a:t>
            </a:fld>
            <a:endParaRPr lang="en-GB" dirty="0"/>
          </a:p>
        </p:txBody>
      </p:sp>
    </p:spTree>
    <p:extLst>
      <p:ext uri="{BB962C8B-B14F-4D97-AF65-F5344CB8AC3E}">
        <p14:creationId xmlns:p14="http://schemas.microsoft.com/office/powerpoint/2010/main" val="19022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4A7CB31-BA12-4072-BF46-E35A96135039}"/>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a:stretch>
            <a:fillRect/>
          </a:stretch>
        </p:blipFill>
        <p:spPr/>
      </p:pic>
      <p:sp>
        <p:nvSpPr>
          <p:cNvPr id="3" name="Slide Number Placeholder 2">
            <a:extLst>
              <a:ext uri="{FF2B5EF4-FFF2-40B4-BE49-F238E27FC236}">
                <a16:creationId xmlns:a16="http://schemas.microsoft.com/office/drawing/2014/main" id="{FDA6B949-9296-4250-BE34-29FD240453A0}"/>
              </a:ext>
            </a:extLst>
          </p:cNvPr>
          <p:cNvSpPr>
            <a:spLocks noGrp="1"/>
          </p:cNvSpPr>
          <p:nvPr>
            <p:ph type="sldNum" sz="quarter" idx="12"/>
          </p:nvPr>
        </p:nvSpPr>
        <p:spPr/>
        <p:txBody>
          <a:bodyPr/>
          <a:lstStyle/>
          <a:p>
            <a:fld id="{5E4D2043-7E31-4A53-BD33-72A88E682172}" type="slidenum">
              <a:rPr lang="en-GB" smtClean="0"/>
              <a:pPr/>
              <a:t>45</a:t>
            </a:fld>
            <a:endParaRPr lang="en-GB" dirty="0"/>
          </a:p>
        </p:txBody>
      </p:sp>
      <p:sp>
        <p:nvSpPr>
          <p:cNvPr id="7" name="TextBox 6">
            <a:extLst>
              <a:ext uri="{FF2B5EF4-FFF2-40B4-BE49-F238E27FC236}">
                <a16:creationId xmlns:a16="http://schemas.microsoft.com/office/drawing/2014/main" id="{47746B94-91AD-414A-97C5-0446C2CE8F37}"/>
              </a:ext>
            </a:extLst>
          </p:cNvPr>
          <p:cNvSpPr txBox="1">
            <a:spLocks/>
          </p:cNvSpPr>
          <p:nvPr/>
        </p:nvSpPr>
        <p:spPr>
          <a:xfrm>
            <a:off x="695324" y="1628773"/>
            <a:ext cx="11017250" cy="1296168"/>
          </a:xfrm>
          <a:prstGeom prst="rect">
            <a:avLst/>
          </a:prstGeom>
          <a:noFill/>
        </p:spPr>
        <p:txBody>
          <a:bodyPr wrap="square" lIns="0" tIns="0" rIns="0" bIns="0" rtlCol="0">
            <a:noAutofit/>
          </a:bodyPr>
          <a:lstStyle/>
          <a:p>
            <a:pPr>
              <a:lnSpc>
                <a:spcPct val="80000"/>
              </a:lnSpc>
            </a:pPr>
            <a:r>
              <a:rPr lang="en-GB" sz="4800" dirty="0">
                <a:solidFill>
                  <a:schemeClr val="bg1"/>
                </a:solidFill>
                <a:latin typeface="SwissReSans Light" panose="020B0504020202020204" pitchFamily="34" charset="0"/>
              </a:rPr>
              <a:t>Any questions?</a:t>
            </a:r>
          </a:p>
        </p:txBody>
      </p:sp>
      <p:pic>
        <p:nvPicPr>
          <p:cNvPr id="4" name="Picture 3">
            <a:extLst>
              <a:ext uri="{FF2B5EF4-FFF2-40B4-BE49-F238E27FC236}">
                <a16:creationId xmlns:a16="http://schemas.microsoft.com/office/drawing/2014/main" id="{F416A2B2-B159-4122-ABF8-F6BE4DF5BFF1}"/>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5" name="TextBox 4">
            <a:extLst>
              <a:ext uri="{FF2B5EF4-FFF2-40B4-BE49-F238E27FC236}">
                <a16:creationId xmlns:a16="http://schemas.microsoft.com/office/drawing/2014/main" id="{B9834A4C-EAAD-476B-B373-19C5615429A2}"/>
              </a:ext>
            </a:extLst>
          </p:cNvPr>
          <p:cNvSpPr txBox="1"/>
          <p:nvPr>
            <p:custDataLst>
              <p:tags r:id="rId3"/>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rgbClr val="283E36"/>
                </a:solidFill>
                <a:latin typeface="SwissReSans" pitchFamily="34" charset="0"/>
              </a:defRPr>
            </a:lvl1pPr>
          </a:lstStyle>
          <a:p>
            <a:r>
              <a:rPr lang="it-IT">
                <a:solidFill>
                  <a:srgbClr val="FFFFFF"/>
                </a:solidFill>
              </a:rPr>
              <a:t>Elyssa Del Valle, M.D.</a:t>
            </a:r>
            <a:endParaRPr lang="en-GB" dirty="0" err="1">
              <a:solidFill>
                <a:srgbClr val="FFFFFF"/>
              </a:solidFill>
            </a:endParaRPr>
          </a:p>
        </p:txBody>
      </p:sp>
    </p:spTree>
    <p:extLst>
      <p:ext uri="{BB962C8B-B14F-4D97-AF65-F5344CB8AC3E}">
        <p14:creationId xmlns:p14="http://schemas.microsoft.com/office/powerpoint/2010/main" val="3057707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0099839-B3F7-476E-8343-D031D6EBAE89}"/>
              </a:ext>
            </a:extLst>
          </p:cNvPr>
          <p:cNvPicPr>
            <a:picLocks noGrp="1" noChangeAspect="1"/>
          </p:cNvPicPr>
          <p:nvPr>
            <p:ph type="pic" sz="quarter" idx="12"/>
            <p:custDataLst>
              <p:tags r:id="rId1"/>
            </p:custDataLst>
          </p:nvPr>
        </p:nvPicPr>
        <p:blipFill>
          <a:blip r:embed="rId4">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E8360565-25E9-4EF0-B0EC-E4426E405897}"/>
              </a:ext>
            </a:extLst>
          </p:cNvPr>
          <p:cNvSpPr>
            <a:spLocks noGrp="1"/>
          </p:cNvSpPr>
          <p:nvPr>
            <p:ph type="ctrTitle"/>
          </p:nvPr>
        </p:nvSpPr>
        <p:spPr>
          <a:xfrm>
            <a:off x="263427" y="762000"/>
            <a:ext cx="11623774" cy="2162944"/>
          </a:xfrm>
        </p:spPr>
        <p:txBody>
          <a:bodyPr/>
          <a:lstStyle/>
          <a:p>
            <a:r>
              <a:rPr lang="en-US" sz="4400" dirty="0"/>
              <a:t>Topic before we drink and become merrier!!!</a:t>
            </a:r>
            <a:br>
              <a:rPr lang="en-US" sz="4400" dirty="0"/>
            </a:br>
            <a:br>
              <a:rPr lang="en-US" sz="4400" dirty="0"/>
            </a:br>
            <a:r>
              <a:rPr lang="en-US" sz="4400" dirty="0"/>
              <a:t>Cocktails and Covid 19 Pounds: The Essential Ingredients for Early Cirrhosis in Women</a:t>
            </a:r>
          </a:p>
        </p:txBody>
      </p:sp>
      <p:sp>
        <p:nvSpPr>
          <p:cNvPr id="4" name="Subtitle 3">
            <a:extLst>
              <a:ext uri="{FF2B5EF4-FFF2-40B4-BE49-F238E27FC236}">
                <a16:creationId xmlns:a16="http://schemas.microsoft.com/office/drawing/2014/main" id="{59B2D1E4-A773-47C8-BA19-1AD57DB11712}"/>
              </a:ext>
            </a:extLst>
          </p:cNvPr>
          <p:cNvSpPr>
            <a:spLocks noGrp="1"/>
          </p:cNvSpPr>
          <p:nvPr>
            <p:ph type="subTitle" idx="1"/>
          </p:nvPr>
        </p:nvSpPr>
        <p:spPr/>
        <p:txBody>
          <a:bodyPr>
            <a:normAutofit/>
          </a:bodyPr>
          <a:lstStyle/>
          <a:p>
            <a:r>
              <a:rPr lang="en-US" dirty="0"/>
              <a:t>Elyssa Del Valle, M.D. DBIM   </a:t>
            </a:r>
          </a:p>
        </p:txBody>
      </p:sp>
      <p:pic>
        <p:nvPicPr>
          <p:cNvPr id="10" name="Picture 9">
            <a:extLst>
              <a:ext uri="{FF2B5EF4-FFF2-40B4-BE49-F238E27FC236}">
                <a16:creationId xmlns:a16="http://schemas.microsoft.com/office/drawing/2014/main" id="{59EFE58E-A2C7-4D37-9C8E-32AAE0A26D9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559580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E4D2043-7E31-4A53-BD33-72A88E682172}" type="slidenum">
              <a:rPr lang="en-GB" smtClean="0"/>
              <a:pPr/>
              <a:t>47</a:t>
            </a:fld>
            <a:endParaRPr lang="en-GB" dirty="0"/>
          </a:p>
        </p:txBody>
      </p:sp>
      <p:sp>
        <p:nvSpPr>
          <p:cNvPr id="2" name="Title 1"/>
          <p:cNvSpPr>
            <a:spLocks noGrp="1"/>
          </p:cNvSpPr>
          <p:nvPr>
            <p:ph type="title"/>
          </p:nvPr>
        </p:nvSpPr>
        <p:spPr/>
        <p:txBody>
          <a:bodyPr/>
          <a:lstStyle/>
          <a:p>
            <a:r>
              <a:rPr lang="en-GB" dirty="0"/>
              <a:t>Legal notice</a:t>
            </a:r>
          </a:p>
        </p:txBody>
      </p:sp>
      <p:sp>
        <p:nvSpPr>
          <p:cNvPr id="4" name="Text Placeholder 3"/>
          <p:cNvSpPr>
            <a:spLocks noGrp="1"/>
          </p:cNvSpPr>
          <p:nvPr>
            <p:ph idx="4294967295"/>
          </p:nvPr>
        </p:nvSpPr>
        <p:spPr>
          <a:xfrm>
            <a:off x="695325" y="1628775"/>
            <a:ext cx="7488907" cy="4392613"/>
          </a:xfrm>
        </p:spPr>
        <p:txBody>
          <a:bodyPr anchor="b"/>
          <a:lstStyle/>
          <a:p>
            <a:pPr marL="0" indent="0">
              <a:buNone/>
            </a:pPr>
            <a:r>
              <a:rPr lang="en-GB" sz="1200" dirty="0">
                <a:latin typeface="SwissReSans Light" panose="020B0504020202020204" pitchFamily="34" charset="0"/>
              </a:rPr>
              <a:t>©2025 Swiss Re. All rights reserved. You may use this presentation for private or internal purposes but note that any copyright or other proprietary notices must not be removed. You are not permitted to create any modifications or derivative works of this presentation, or to use it for commercial or other public purposes, without the prior written permission of Swiss Re.</a:t>
            </a:r>
          </a:p>
          <a:p>
            <a:pPr marL="0" indent="0">
              <a:buNone/>
            </a:pPr>
            <a:r>
              <a:rPr lang="en-GB" sz="1200" dirty="0">
                <a:latin typeface="SwissReSans Light" panose="020B0504020202020204" pitchFamily="34" charset="0"/>
              </a:rPr>
              <a:t>The information and opinions contained in the presentation are provided as at the date of the presentation and may change. Although the information used was taken from reliable sources, Swiss Re does not accept any responsibility for its accuracy or comprehensiveness or its updating. All liability for the accuracy and completeness of the information or for any damage or loss resulting from its use is expressly excluded. </a:t>
            </a:r>
          </a:p>
        </p:txBody>
      </p:sp>
    </p:spTree>
    <p:extLst>
      <p:ext uri="{BB962C8B-B14F-4D97-AF65-F5344CB8AC3E}">
        <p14:creationId xmlns:p14="http://schemas.microsoft.com/office/powerpoint/2010/main" val="78772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85000"/>
              </a:schemeClr>
            </a:gs>
          </a:gsLst>
          <a:lin ang="10800000" scaled="1"/>
        </a:gradFill>
        <a:effectLst/>
      </p:bgPr>
    </p:bg>
    <p:spTree>
      <p:nvGrpSpPr>
        <p:cNvPr id="1" name=""/>
        <p:cNvGrpSpPr/>
        <p:nvPr/>
      </p:nvGrpSpPr>
      <p:grpSpPr>
        <a:xfrm>
          <a:off x="0" y="0"/>
          <a:ext cx="0" cy="0"/>
          <a:chOff x="0" y="0"/>
          <a:chExt cx="0" cy="0"/>
        </a:xfrm>
      </p:grpSpPr>
      <p:sp>
        <p:nvSpPr>
          <p:cNvPr id="8" name="Subtitle 3">
            <a:extLst>
              <a:ext uri="{FF2B5EF4-FFF2-40B4-BE49-F238E27FC236}">
                <a16:creationId xmlns:a16="http://schemas.microsoft.com/office/drawing/2014/main" id="{5C937305-520F-46AC-BEE0-FD3F42A31185}"/>
              </a:ext>
            </a:extLst>
          </p:cNvPr>
          <p:cNvSpPr txBox="1">
            <a:spLocks/>
          </p:cNvSpPr>
          <p:nvPr/>
        </p:nvSpPr>
        <p:spPr bwMode="black">
          <a:xfrm>
            <a:off x="-1" y="0"/>
            <a:ext cx="12192001" cy="1143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r>
              <a:rPr lang="en-US" sz="2800" dirty="0">
                <a:solidFill>
                  <a:prstClr val="white"/>
                </a:solidFill>
                <a:latin typeface="SwissReSans Light" panose="020B0504020202020204" pitchFamily="34" charset="0"/>
              </a:rPr>
              <a:t>Schistosomiasis: Common Cause of Liver Disease</a:t>
            </a:r>
            <a:br>
              <a:rPr lang="en-US" sz="2800" dirty="0">
                <a:solidFill>
                  <a:prstClr val="white"/>
                </a:solidFill>
                <a:latin typeface="SwissReSans Light" panose="020B0504020202020204" pitchFamily="34" charset="0"/>
              </a:rPr>
            </a:br>
            <a:r>
              <a:rPr lang="en-US" sz="2000" dirty="0">
                <a:solidFill>
                  <a:prstClr val="white"/>
                </a:solidFill>
                <a:latin typeface="SwissReSans Light" panose="020B0504020202020204" pitchFamily="34" charset="0"/>
              </a:rPr>
              <a:t>Snail Fever</a:t>
            </a:r>
            <a:endParaRPr kumimoji="0" lang="en-US" sz="2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4" name="Text Placeholder 3"/>
          <p:cNvSpPr>
            <a:spLocks noGrp="1"/>
          </p:cNvSpPr>
          <p:nvPr>
            <p:ph type="body" sz="quarter" idx="30"/>
          </p:nvPr>
        </p:nvSpPr>
        <p:spPr>
          <a:xfrm>
            <a:off x="1191371" y="1330183"/>
            <a:ext cx="4097590" cy="498617"/>
          </a:xfrm>
          <a:solidFill>
            <a:schemeClr val="accent5"/>
          </a:solidFill>
        </p:spPr>
        <p:txBody>
          <a:bodyPr/>
          <a:lstStyle/>
          <a:p>
            <a:r>
              <a:rPr lang="en-US" dirty="0"/>
              <a:t>Ascites</a:t>
            </a:r>
          </a:p>
        </p:txBody>
      </p:sp>
      <p:sp>
        <p:nvSpPr>
          <p:cNvPr id="6" name="Text Placeholder 5"/>
          <p:cNvSpPr>
            <a:spLocks noGrp="1"/>
          </p:cNvSpPr>
          <p:nvPr>
            <p:ph type="body" sz="quarter" idx="32"/>
          </p:nvPr>
        </p:nvSpPr>
        <p:spPr>
          <a:xfrm>
            <a:off x="6169549" y="1330183"/>
            <a:ext cx="5212080" cy="498617"/>
          </a:xfrm>
          <a:solidFill>
            <a:schemeClr val="accent5"/>
          </a:solidFill>
        </p:spPr>
        <p:txBody>
          <a:bodyPr/>
          <a:lstStyle/>
          <a:p>
            <a:r>
              <a:rPr lang="en-US" dirty="0"/>
              <a:t>Parasitic flatworm: </a:t>
            </a:r>
            <a:r>
              <a:rPr lang="en-US" dirty="0" err="1"/>
              <a:t>Schistosome</a:t>
            </a:r>
            <a:endParaRPr lang="en-US" dirty="0"/>
          </a:p>
        </p:txBody>
      </p:sp>
      <p:pic>
        <p:nvPicPr>
          <p:cNvPr id="7" name="Content Placeholder 6"/>
          <p:cNvPicPr>
            <a:picLocks noGrp="1" noChangeAspect="1"/>
          </p:cNvPicPr>
          <p:nvPr>
            <p:ph sz="quarter" idx="35"/>
          </p:nvPr>
        </p:nvPicPr>
        <p:blipFill rotWithShape="1">
          <a:blip r:embed="rId4"/>
          <a:srcRect l="1561" t="1641" r="3652"/>
          <a:stretch/>
        </p:blipFill>
        <p:spPr>
          <a:xfrm>
            <a:off x="1191370" y="1828800"/>
            <a:ext cx="4097590" cy="4458620"/>
          </a:xfrm>
          <a:prstGeom prst="rect">
            <a:avLst/>
          </a:prstGeom>
        </p:spPr>
      </p:pic>
      <p:pic>
        <p:nvPicPr>
          <p:cNvPr id="5" name="Content Placeholder 4"/>
          <p:cNvPicPr>
            <a:picLocks noGrp="1" noChangeAspect="1"/>
          </p:cNvPicPr>
          <p:nvPr>
            <p:ph sz="quarter" idx="36"/>
          </p:nvPr>
        </p:nvPicPr>
        <p:blipFill>
          <a:blip r:embed="rId5"/>
          <a:stretch>
            <a:fillRect/>
          </a:stretch>
        </p:blipFill>
        <p:spPr>
          <a:xfrm>
            <a:off x="6172200" y="1828800"/>
            <a:ext cx="5209430" cy="3589072"/>
          </a:xfrm>
          <a:prstGeom prst="rect">
            <a:avLst/>
          </a:prstGeom>
        </p:spPr>
      </p:pic>
      <p:sp>
        <p:nvSpPr>
          <p:cNvPr id="10" name="Slide Number Placeholder 4">
            <a:extLst>
              <a:ext uri="{FF2B5EF4-FFF2-40B4-BE49-F238E27FC236}">
                <a16:creationId xmlns:a16="http://schemas.microsoft.com/office/drawing/2014/main" id="{8A069B11-D6B4-435B-BDE2-E761725F2C92}"/>
              </a:ext>
            </a:extLst>
          </p:cNvPr>
          <p:cNvSpPr txBox="1">
            <a:spLocks/>
          </p:cNvSpPr>
          <p:nvPr>
            <p:custDataLst>
              <p:tags r:id="rId1"/>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5</a:t>
            </a:fld>
            <a:endParaRPr lang="en-GB" dirty="0"/>
          </a:p>
        </p:txBody>
      </p:sp>
    </p:spTree>
    <p:extLst>
      <p:ext uri="{BB962C8B-B14F-4D97-AF65-F5344CB8AC3E}">
        <p14:creationId xmlns:p14="http://schemas.microsoft.com/office/powerpoint/2010/main" val="4155970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5175180" y="6177146"/>
            <a:ext cx="3810000" cy="185011"/>
          </a:xfrm>
        </p:spPr>
        <p:txBody>
          <a:bodyPr anchor="t"/>
          <a:lstStyle/>
          <a:p>
            <a:r>
              <a:rPr lang="en-US" dirty="0">
                <a:latin typeface="+mn-lt"/>
              </a:rPr>
              <a:t>Data from EASL Paris 2018 Liver Congress</a:t>
            </a:r>
          </a:p>
        </p:txBody>
      </p:sp>
      <p:sp>
        <p:nvSpPr>
          <p:cNvPr id="5" name="Subtitle 3">
            <a:extLst>
              <a:ext uri="{FF2B5EF4-FFF2-40B4-BE49-F238E27FC236}">
                <a16:creationId xmlns:a16="http://schemas.microsoft.com/office/drawing/2014/main" id="{A671EB5B-44CD-4A09-9166-2EC1DE540C80}"/>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2" name="Title 1"/>
          <p:cNvSpPr>
            <a:spLocks noGrp="1"/>
          </p:cNvSpPr>
          <p:nvPr>
            <p:ph type="title"/>
          </p:nvPr>
        </p:nvSpPr>
        <p:spPr>
          <a:xfrm>
            <a:off x="0" y="1040402"/>
            <a:ext cx="4264990" cy="788398"/>
          </a:xfrm>
        </p:spPr>
        <p:txBody>
          <a:bodyPr/>
          <a:lstStyle/>
          <a:p>
            <a:pPr algn="ctr"/>
            <a:r>
              <a:rPr lang="en-US" sz="4000" dirty="0">
                <a:solidFill>
                  <a:schemeClr val="bg1"/>
                </a:solidFill>
                <a:latin typeface="SwissReSans Light" panose="020B0504020202020204" pitchFamily="34" charset="0"/>
              </a:rPr>
              <a:t>Prevalence of Hepatitis B</a:t>
            </a:r>
          </a:p>
        </p:txBody>
      </p:sp>
      <p:sp>
        <p:nvSpPr>
          <p:cNvPr id="6" name="Rectangle 5">
            <a:extLst>
              <a:ext uri="{FF2B5EF4-FFF2-40B4-BE49-F238E27FC236}">
                <a16:creationId xmlns:a16="http://schemas.microsoft.com/office/drawing/2014/main" id="{D16224DC-E987-4D5C-96DF-861B14C1E876}"/>
              </a:ext>
            </a:extLst>
          </p:cNvPr>
          <p:cNvSpPr/>
          <p:nvPr/>
        </p:nvSpPr>
        <p:spPr>
          <a:xfrm>
            <a:off x="4662492" y="457200"/>
            <a:ext cx="215256" cy="540346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SwissReSans" pitchFamily="34" charset="0"/>
              <a:ea typeface="+mn-ea"/>
              <a:cs typeface="+mn-cs"/>
            </a:endParaRPr>
          </a:p>
        </p:txBody>
      </p:sp>
      <p:sp>
        <p:nvSpPr>
          <p:cNvPr id="7" name="Content Placeholder 1">
            <a:extLst>
              <a:ext uri="{FF2B5EF4-FFF2-40B4-BE49-F238E27FC236}">
                <a16:creationId xmlns:a16="http://schemas.microsoft.com/office/drawing/2014/main" id="{2D84BE20-87CD-4457-9E02-63488C66AA62}"/>
              </a:ext>
            </a:extLst>
          </p:cNvPr>
          <p:cNvSpPr txBox="1">
            <a:spLocks/>
          </p:cNvSpPr>
          <p:nvPr/>
        </p:nvSpPr>
        <p:spPr>
          <a:xfrm>
            <a:off x="4662492" y="5029200"/>
            <a:ext cx="6907174" cy="1016590"/>
          </a:xfrm>
          <a:prstGeom prst="roundRect">
            <a:avLst/>
          </a:prstGeom>
          <a:solidFill>
            <a:schemeClr val="bg1">
              <a:lumMod val="95000"/>
            </a:schemeClr>
          </a:solidFill>
          <a:ln>
            <a:noFill/>
          </a:ln>
        </p:spPr>
        <p:txBody>
          <a:bodyPr wrap="square" lIns="182880" tIns="91440" rIns="182880" bIns="182880"/>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sz="1600" b="1" dirty="0">
              <a:latin typeface="SwissReSans Light" panose="020B0504020202020204" pitchFamily="34" charset="0"/>
            </a:endParaRPr>
          </a:p>
        </p:txBody>
      </p:sp>
      <p:sp>
        <p:nvSpPr>
          <p:cNvPr id="8" name="Text Placeholder 6">
            <a:extLst>
              <a:ext uri="{FF2B5EF4-FFF2-40B4-BE49-F238E27FC236}">
                <a16:creationId xmlns:a16="http://schemas.microsoft.com/office/drawing/2014/main" id="{39914A71-FC9A-4799-9FE4-FC47064204FC}"/>
              </a:ext>
            </a:extLst>
          </p:cNvPr>
          <p:cNvSpPr txBox="1">
            <a:spLocks/>
          </p:cNvSpPr>
          <p:nvPr/>
        </p:nvSpPr>
        <p:spPr>
          <a:xfrm>
            <a:off x="4520738" y="405938"/>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9" name="Text Placeholder 6">
            <a:extLst>
              <a:ext uri="{FF2B5EF4-FFF2-40B4-BE49-F238E27FC236}">
                <a16:creationId xmlns:a16="http://schemas.microsoft.com/office/drawing/2014/main" id="{C320046C-3136-40FA-BB13-65F58CDFA070}"/>
              </a:ext>
            </a:extLst>
          </p:cNvPr>
          <p:cNvSpPr txBox="1">
            <a:spLocks/>
          </p:cNvSpPr>
          <p:nvPr/>
        </p:nvSpPr>
        <p:spPr>
          <a:xfrm>
            <a:off x="4520738" y="1305098"/>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0" name="Text Placeholder 6">
            <a:extLst>
              <a:ext uri="{FF2B5EF4-FFF2-40B4-BE49-F238E27FC236}">
                <a16:creationId xmlns:a16="http://schemas.microsoft.com/office/drawing/2014/main" id="{7E5A3B3E-B298-43C5-AD27-246B8F5448DE}"/>
              </a:ext>
            </a:extLst>
          </p:cNvPr>
          <p:cNvSpPr txBox="1">
            <a:spLocks/>
          </p:cNvSpPr>
          <p:nvPr/>
        </p:nvSpPr>
        <p:spPr>
          <a:xfrm>
            <a:off x="4520738" y="2158538"/>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1" name="Text Placeholder 6">
            <a:extLst>
              <a:ext uri="{FF2B5EF4-FFF2-40B4-BE49-F238E27FC236}">
                <a16:creationId xmlns:a16="http://schemas.microsoft.com/office/drawing/2014/main" id="{B9D56B7D-3056-49FC-A047-89465F4748F8}"/>
              </a:ext>
            </a:extLst>
          </p:cNvPr>
          <p:cNvSpPr txBox="1">
            <a:spLocks/>
          </p:cNvSpPr>
          <p:nvPr/>
        </p:nvSpPr>
        <p:spPr>
          <a:xfrm>
            <a:off x="4520738" y="3377738"/>
            <a:ext cx="498764" cy="498764"/>
          </a:xfrm>
          <a:prstGeom prst="ellipse">
            <a:avLst/>
          </a:prstGeom>
          <a:solidFill>
            <a:srgbClr val="00A9E0"/>
          </a:solidFill>
          <a:ln w="6350">
            <a:solidFill>
              <a:schemeClr val="bg1"/>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2" name="Rectangle 11">
            <a:extLst>
              <a:ext uri="{FF2B5EF4-FFF2-40B4-BE49-F238E27FC236}">
                <a16:creationId xmlns:a16="http://schemas.microsoft.com/office/drawing/2014/main" id="{7F4C6B2F-EF4C-45A8-B9CB-8EFCD3615ADE}"/>
              </a:ext>
            </a:extLst>
          </p:cNvPr>
          <p:cNvSpPr/>
          <p:nvPr/>
        </p:nvSpPr>
        <p:spPr>
          <a:xfrm>
            <a:off x="5148207" y="487399"/>
            <a:ext cx="5125424" cy="338554"/>
          </a:xfrm>
          <a:prstGeom prst="rect">
            <a:avLst/>
          </a:prstGeom>
        </p:spPr>
        <p:txBody>
          <a:bodyPr wrap="square">
            <a:spAutoFit/>
          </a:bodyPr>
          <a:lstStyle/>
          <a:p>
            <a:r>
              <a:rPr lang="en-US" sz="1600" dirty="0">
                <a:latin typeface="+mj-lt"/>
              </a:rPr>
              <a:t>Estimated 350  million worldwide have Chronic Hep B</a:t>
            </a:r>
          </a:p>
        </p:txBody>
      </p:sp>
      <p:sp>
        <p:nvSpPr>
          <p:cNvPr id="13" name="Rectangle 12">
            <a:extLst>
              <a:ext uri="{FF2B5EF4-FFF2-40B4-BE49-F238E27FC236}">
                <a16:creationId xmlns:a16="http://schemas.microsoft.com/office/drawing/2014/main" id="{DDB0929B-C3C9-46FA-B33F-FDB6FEE365DF}"/>
              </a:ext>
            </a:extLst>
          </p:cNvPr>
          <p:cNvSpPr/>
          <p:nvPr/>
        </p:nvSpPr>
        <p:spPr>
          <a:xfrm>
            <a:off x="5148207" y="1376910"/>
            <a:ext cx="4322851" cy="584775"/>
          </a:xfrm>
          <a:prstGeom prst="rect">
            <a:avLst/>
          </a:prstGeom>
        </p:spPr>
        <p:txBody>
          <a:bodyPr wrap="square">
            <a:spAutoFit/>
          </a:bodyPr>
          <a:lstStyle/>
          <a:p>
            <a:r>
              <a:rPr lang="en-US" sz="1600" dirty="0">
                <a:latin typeface="+mj-lt"/>
              </a:rPr>
              <a:t>2 Billion are infected at some point in their life – only 10% of infected persons are diagnosed</a:t>
            </a:r>
          </a:p>
        </p:txBody>
      </p:sp>
      <p:sp>
        <p:nvSpPr>
          <p:cNvPr id="14" name="Rectangle 13">
            <a:extLst>
              <a:ext uri="{FF2B5EF4-FFF2-40B4-BE49-F238E27FC236}">
                <a16:creationId xmlns:a16="http://schemas.microsoft.com/office/drawing/2014/main" id="{ADD0F289-5858-45FB-BDBA-67C77CB4C5CB}"/>
              </a:ext>
            </a:extLst>
          </p:cNvPr>
          <p:cNvSpPr/>
          <p:nvPr/>
        </p:nvSpPr>
        <p:spPr>
          <a:xfrm>
            <a:off x="5148207" y="2217420"/>
            <a:ext cx="6484384" cy="1077218"/>
          </a:xfrm>
          <a:prstGeom prst="rect">
            <a:avLst/>
          </a:prstGeom>
        </p:spPr>
        <p:txBody>
          <a:bodyPr wrap="square">
            <a:spAutoFit/>
          </a:bodyPr>
          <a:lstStyle/>
          <a:p>
            <a:r>
              <a:rPr lang="en-US" sz="1600" dirty="0">
                <a:latin typeface="+mj-lt"/>
              </a:rPr>
              <a:t>Most prevalent in Western Pacific and Africa in which 6% of population infected;  South-East Asia, China, Taiwan, Sub-Saharan Africa and the Amazon basin with prevalence up to 60%; Rates falling with increased Hep B vaccination</a:t>
            </a:r>
          </a:p>
        </p:txBody>
      </p:sp>
      <p:sp>
        <p:nvSpPr>
          <p:cNvPr id="15" name="Rectangle 14">
            <a:extLst>
              <a:ext uri="{FF2B5EF4-FFF2-40B4-BE49-F238E27FC236}">
                <a16:creationId xmlns:a16="http://schemas.microsoft.com/office/drawing/2014/main" id="{76A05756-9DF7-4BA8-8F3E-9F43BB7D5890}"/>
              </a:ext>
            </a:extLst>
          </p:cNvPr>
          <p:cNvSpPr/>
          <p:nvPr/>
        </p:nvSpPr>
        <p:spPr>
          <a:xfrm>
            <a:off x="5148207" y="3460405"/>
            <a:ext cx="6484384" cy="338554"/>
          </a:xfrm>
          <a:prstGeom prst="rect">
            <a:avLst/>
          </a:prstGeom>
        </p:spPr>
        <p:txBody>
          <a:bodyPr wrap="square">
            <a:spAutoFit/>
          </a:bodyPr>
          <a:lstStyle/>
          <a:p>
            <a:r>
              <a:rPr lang="en-US" sz="1600" dirty="0">
                <a:latin typeface="+mj-lt"/>
              </a:rPr>
              <a:t>Those at risk for </a:t>
            </a:r>
            <a:r>
              <a:rPr lang="en-US" sz="1600" b="1" dirty="0">
                <a:latin typeface="+mj-lt"/>
              </a:rPr>
              <a:t>chronic </a:t>
            </a:r>
            <a:r>
              <a:rPr lang="en-US" sz="1600" dirty="0">
                <a:latin typeface="+mj-lt"/>
              </a:rPr>
              <a:t>disease: depends mostly on age at which infected</a:t>
            </a:r>
          </a:p>
        </p:txBody>
      </p:sp>
      <p:sp>
        <p:nvSpPr>
          <p:cNvPr id="17" name="Rectangle 16">
            <a:extLst>
              <a:ext uri="{FF2B5EF4-FFF2-40B4-BE49-F238E27FC236}">
                <a16:creationId xmlns:a16="http://schemas.microsoft.com/office/drawing/2014/main" id="{EB3DE5A9-1D96-448A-94DB-4D4526675F5A}"/>
              </a:ext>
            </a:extLst>
          </p:cNvPr>
          <p:cNvSpPr/>
          <p:nvPr/>
        </p:nvSpPr>
        <p:spPr>
          <a:xfrm>
            <a:off x="5482174" y="3806169"/>
            <a:ext cx="5900270" cy="307777"/>
          </a:xfrm>
          <a:prstGeom prst="rect">
            <a:avLst/>
          </a:prstGeom>
        </p:spPr>
        <p:txBody>
          <a:bodyPr wrap="square">
            <a:spAutoFit/>
          </a:bodyPr>
          <a:lstStyle/>
          <a:p>
            <a:r>
              <a:rPr lang="en-US" sz="1400" u="sng" dirty="0">
                <a:latin typeface="+mj-lt"/>
              </a:rPr>
              <a:t>In infants and children</a:t>
            </a:r>
            <a:r>
              <a:rPr lang="en-US" sz="1400" dirty="0">
                <a:latin typeface="+mj-lt"/>
              </a:rPr>
              <a:t>:  80-90% of infants infected during the first year of life</a:t>
            </a:r>
          </a:p>
        </p:txBody>
      </p:sp>
      <p:sp>
        <p:nvSpPr>
          <p:cNvPr id="18" name="Rectangle 17">
            <a:extLst>
              <a:ext uri="{FF2B5EF4-FFF2-40B4-BE49-F238E27FC236}">
                <a16:creationId xmlns:a16="http://schemas.microsoft.com/office/drawing/2014/main" id="{73BEB73D-744D-49BE-9241-E25D947AF8B4}"/>
              </a:ext>
            </a:extLst>
          </p:cNvPr>
          <p:cNvSpPr/>
          <p:nvPr/>
        </p:nvSpPr>
        <p:spPr>
          <a:xfrm>
            <a:off x="5482174" y="4438773"/>
            <a:ext cx="856325" cy="307777"/>
          </a:xfrm>
          <a:prstGeom prst="rect">
            <a:avLst/>
          </a:prstGeom>
        </p:spPr>
        <p:txBody>
          <a:bodyPr wrap="none">
            <a:spAutoFit/>
          </a:bodyPr>
          <a:lstStyle/>
          <a:p>
            <a:r>
              <a:rPr lang="en-US" sz="1400" u="sng" dirty="0">
                <a:latin typeface="+mj-lt"/>
              </a:rPr>
              <a:t>In adults</a:t>
            </a:r>
            <a:r>
              <a:rPr lang="en-US" sz="1400" dirty="0">
                <a:latin typeface="+mj-lt"/>
              </a:rPr>
              <a:t>:</a:t>
            </a:r>
          </a:p>
        </p:txBody>
      </p:sp>
      <p:sp>
        <p:nvSpPr>
          <p:cNvPr id="19" name="Rectangle 18">
            <a:extLst>
              <a:ext uri="{FF2B5EF4-FFF2-40B4-BE49-F238E27FC236}">
                <a16:creationId xmlns:a16="http://schemas.microsoft.com/office/drawing/2014/main" id="{436FEF32-AF65-4638-8347-7762C147AB86}"/>
              </a:ext>
            </a:extLst>
          </p:cNvPr>
          <p:cNvSpPr/>
          <p:nvPr/>
        </p:nvSpPr>
        <p:spPr>
          <a:xfrm>
            <a:off x="7242048" y="4438773"/>
            <a:ext cx="4008470" cy="307777"/>
          </a:xfrm>
          <a:prstGeom prst="rect">
            <a:avLst/>
          </a:prstGeom>
        </p:spPr>
        <p:txBody>
          <a:bodyPr wrap="none">
            <a:spAutoFit/>
          </a:bodyPr>
          <a:lstStyle/>
          <a:p>
            <a:r>
              <a:rPr lang="en-US" sz="1400" dirty="0">
                <a:latin typeface="+mj-lt"/>
              </a:rPr>
              <a:t>Less than 5% of otherwise healthy persons infected</a:t>
            </a:r>
          </a:p>
        </p:txBody>
      </p:sp>
      <p:sp>
        <p:nvSpPr>
          <p:cNvPr id="20" name="Rectangle 19">
            <a:extLst>
              <a:ext uri="{FF2B5EF4-FFF2-40B4-BE49-F238E27FC236}">
                <a16:creationId xmlns:a16="http://schemas.microsoft.com/office/drawing/2014/main" id="{055BD102-0E0C-4895-9B11-C7523329D56C}"/>
              </a:ext>
            </a:extLst>
          </p:cNvPr>
          <p:cNvSpPr/>
          <p:nvPr/>
        </p:nvSpPr>
        <p:spPr>
          <a:xfrm>
            <a:off x="4866565" y="5193124"/>
            <a:ext cx="6499026" cy="646331"/>
          </a:xfrm>
          <a:prstGeom prst="rect">
            <a:avLst/>
          </a:prstGeom>
        </p:spPr>
        <p:txBody>
          <a:bodyPr wrap="square">
            <a:spAutoFit/>
          </a:bodyPr>
          <a:lstStyle/>
          <a:p>
            <a:r>
              <a:rPr lang="en-US" b="1" dirty="0">
                <a:latin typeface="+mj-lt"/>
              </a:rPr>
              <a:t>Concern is 20-30% of adults with chronic Hep B will develop cirrhosis and/or liver cancer</a:t>
            </a:r>
          </a:p>
        </p:txBody>
      </p:sp>
      <p:sp>
        <p:nvSpPr>
          <p:cNvPr id="21" name="Rectangle 20">
            <a:extLst>
              <a:ext uri="{FF2B5EF4-FFF2-40B4-BE49-F238E27FC236}">
                <a16:creationId xmlns:a16="http://schemas.microsoft.com/office/drawing/2014/main" id="{0037E8FC-582A-45C7-81C6-78B40F09FD7F}"/>
              </a:ext>
            </a:extLst>
          </p:cNvPr>
          <p:cNvSpPr/>
          <p:nvPr/>
        </p:nvSpPr>
        <p:spPr>
          <a:xfrm>
            <a:off x="7242048" y="4023360"/>
            <a:ext cx="3290196" cy="307777"/>
          </a:xfrm>
          <a:prstGeom prst="rect">
            <a:avLst/>
          </a:prstGeom>
        </p:spPr>
        <p:txBody>
          <a:bodyPr wrap="none">
            <a:spAutoFit/>
          </a:bodyPr>
          <a:lstStyle/>
          <a:p>
            <a:r>
              <a:rPr lang="en-US" sz="1400" dirty="0">
                <a:latin typeface="+mj-lt"/>
              </a:rPr>
              <a:t>30-50% of children infected before age 6</a:t>
            </a:r>
          </a:p>
        </p:txBody>
      </p:sp>
      <p:pic>
        <p:nvPicPr>
          <p:cNvPr id="22" name="Picture 21">
            <a:extLst>
              <a:ext uri="{FF2B5EF4-FFF2-40B4-BE49-F238E27FC236}">
                <a16:creationId xmlns:a16="http://schemas.microsoft.com/office/drawing/2014/main" id="{34555D73-F9DB-420C-BA3C-C160CC5E00A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9" name="Slide Number Placeholder 4">
            <a:extLst>
              <a:ext uri="{FF2B5EF4-FFF2-40B4-BE49-F238E27FC236}">
                <a16:creationId xmlns:a16="http://schemas.microsoft.com/office/drawing/2014/main" id="{1BC69D61-8375-4480-866A-5F8C5F94E588}"/>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6</a:t>
            </a:fld>
            <a:endParaRPr lang="en-GB" dirty="0"/>
          </a:p>
        </p:txBody>
      </p:sp>
    </p:spTree>
    <p:extLst>
      <p:ext uri="{BB962C8B-B14F-4D97-AF65-F5344CB8AC3E}">
        <p14:creationId xmlns:p14="http://schemas.microsoft.com/office/powerpoint/2010/main" val="21355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85AC-5AFF-4470-9911-A912FDD55EBE}"/>
              </a:ext>
            </a:extLst>
          </p:cNvPr>
          <p:cNvSpPr>
            <a:spLocks noGrp="1"/>
          </p:cNvSpPr>
          <p:nvPr>
            <p:ph type="title"/>
          </p:nvPr>
        </p:nvSpPr>
        <p:spPr/>
        <p:txBody>
          <a:bodyPr/>
          <a:lstStyle/>
          <a:p>
            <a:r>
              <a:rPr lang="en-GB" dirty="0"/>
              <a:t>Hepatitis B Serology</a:t>
            </a:r>
          </a:p>
        </p:txBody>
      </p:sp>
      <p:sp>
        <p:nvSpPr>
          <p:cNvPr id="3" name="Slide Number Placeholder 2">
            <a:extLst>
              <a:ext uri="{FF2B5EF4-FFF2-40B4-BE49-F238E27FC236}">
                <a16:creationId xmlns:a16="http://schemas.microsoft.com/office/drawing/2014/main" id="{681A234B-8769-4CD3-A2E5-9CAEB6C8F608}"/>
              </a:ext>
            </a:extLst>
          </p:cNvPr>
          <p:cNvSpPr>
            <a:spLocks noGrp="1"/>
          </p:cNvSpPr>
          <p:nvPr>
            <p:ph type="sldNum" sz="quarter" idx="12"/>
          </p:nvPr>
        </p:nvSpPr>
        <p:spPr/>
        <p:txBody>
          <a:bodyPr/>
          <a:lstStyle/>
          <a:p>
            <a:fld id="{5E4D2043-7E31-4A53-BD33-72A88E682172}" type="slidenum">
              <a:rPr lang="en-GB" smtClean="0"/>
              <a:pPr/>
              <a:t>7</a:t>
            </a:fld>
            <a:endParaRPr lang="en-GB" dirty="0"/>
          </a:p>
        </p:txBody>
      </p:sp>
      <p:sp>
        <p:nvSpPr>
          <p:cNvPr id="4" name="Text Placeholder 3">
            <a:extLst>
              <a:ext uri="{FF2B5EF4-FFF2-40B4-BE49-F238E27FC236}">
                <a16:creationId xmlns:a16="http://schemas.microsoft.com/office/drawing/2014/main" id="{CC18F8D9-58FB-49AC-8EA2-A2013F1AD5EE}"/>
              </a:ext>
            </a:extLst>
          </p:cNvPr>
          <p:cNvSpPr>
            <a:spLocks noGrp="1"/>
          </p:cNvSpPr>
          <p:nvPr>
            <p:ph type="body" sz="quarter" idx="15"/>
          </p:nvPr>
        </p:nvSpPr>
        <p:spPr/>
        <p:txBody>
          <a:bodyPr/>
          <a:lstStyle/>
          <a:p>
            <a:r>
              <a:rPr lang="en-GB" dirty="0"/>
              <a:t>In 5-30% of cases, you will </a:t>
            </a:r>
            <a:r>
              <a:rPr lang="en-GB" b="1" dirty="0"/>
              <a:t>have coexistence of HBsAg and Anti-HBs </a:t>
            </a:r>
            <a:r>
              <a:rPr lang="en-GB" dirty="0"/>
              <a:t>– indicates that the antibodies are unable to neutralize the circulating virions… thus these individuals are regarded as </a:t>
            </a:r>
            <a:r>
              <a:rPr lang="en-GB" b="1" dirty="0"/>
              <a:t>carriers of Hep B</a:t>
            </a:r>
          </a:p>
        </p:txBody>
      </p:sp>
      <p:sp>
        <p:nvSpPr>
          <p:cNvPr id="5" name="Picture Placeholder 4">
            <a:extLst>
              <a:ext uri="{FF2B5EF4-FFF2-40B4-BE49-F238E27FC236}">
                <a16:creationId xmlns:a16="http://schemas.microsoft.com/office/drawing/2014/main" id="{962DA444-FF28-41A9-8BF9-A0F69F928762}"/>
              </a:ext>
            </a:extLst>
          </p:cNvPr>
          <p:cNvSpPr>
            <a:spLocks noGrp="1"/>
          </p:cNvSpPr>
          <p:nvPr>
            <p:ph type="pic" sz="quarter" idx="16"/>
          </p:nvPr>
        </p:nvSpPr>
        <p:spPr>
          <a:xfrm>
            <a:off x="9075470" y="1628774"/>
            <a:ext cx="2613600" cy="3641316"/>
          </a:xfrm>
        </p:spPr>
        <p:txBody>
          <a:bodyPr/>
          <a:lstStyle/>
          <a:p>
            <a:endParaRPr lang="en-GB"/>
          </a:p>
        </p:txBody>
      </p:sp>
      <p:sp>
        <p:nvSpPr>
          <p:cNvPr id="6" name="Text Placeholder 5">
            <a:extLst>
              <a:ext uri="{FF2B5EF4-FFF2-40B4-BE49-F238E27FC236}">
                <a16:creationId xmlns:a16="http://schemas.microsoft.com/office/drawing/2014/main" id="{65B99A81-372C-43C8-B3C2-F87CE54FE37D}"/>
              </a:ext>
            </a:extLst>
          </p:cNvPr>
          <p:cNvSpPr>
            <a:spLocks noGrp="1"/>
          </p:cNvSpPr>
          <p:nvPr>
            <p:ph type="body" sz="quarter" idx="17"/>
          </p:nvPr>
        </p:nvSpPr>
        <p:spPr>
          <a:xfrm>
            <a:off x="720017" y="2483516"/>
            <a:ext cx="2613600" cy="2779112"/>
          </a:xfrm>
        </p:spPr>
        <p:txBody>
          <a:bodyPr/>
          <a:lstStyle/>
          <a:p>
            <a:r>
              <a:rPr lang="en-GB" b="1" dirty="0"/>
              <a:t>The marker for the Hep B infection</a:t>
            </a:r>
          </a:p>
          <a:p>
            <a:endParaRPr lang="en-GB" dirty="0"/>
          </a:p>
          <a:p>
            <a:r>
              <a:rPr lang="en-GB" dirty="0"/>
              <a:t>Appears within 10 weeks of exposure</a:t>
            </a:r>
          </a:p>
          <a:p>
            <a:endParaRPr lang="en-GB" dirty="0"/>
          </a:p>
          <a:p>
            <a:r>
              <a:rPr lang="en-GB" dirty="0"/>
              <a:t>If recover, this becomes negative usually in 4-6 months</a:t>
            </a:r>
          </a:p>
        </p:txBody>
      </p:sp>
      <p:sp>
        <p:nvSpPr>
          <p:cNvPr id="7" name="Text Placeholder 6">
            <a:extLst>
              <a:ext uri="{FF2B5EF4-FFF2-40B4-BE49-F238E27FC236}">
                <a16:creationId xmlns:a16="http://schemas.microsoft.com/office/drawing/2014/main" id="{765D6107-F602-4BD3-B34F-BAA84CEA1B57}"/>
              </a:ext>
            </a:extLst>
          </p:cNvPr>
          <p:cNvSpPr>
            <a:spLocks noGrp="1"/>
          </p:cNvSpPr>
          <p:nvPr>
            <p:ph type="body" sz="quarter" idx="18"/>
          </p:nvPr>
        </p:nvSpPr>
        <p:spPr>
          <a:xfrm>
            <a:off x="3508420" y="2386530"/>
            <a:ext cx="2613600" cy="2876098"/>
          </a:xfrm>
        </p:spPr>
        <p:txBody>
          <a:bodyPr/>
          <a:lstStyle/>
          <a:p>
            <a:r>
              <a:rPr lang="en-GB" b="1" dirty="0"/>
              <a:t>The antibodies appear as B antigen disappears</a:t>
            </a:r>
          </a:p>
          <a:p>
            <a:endParaRPr lang="en-GB" dirty="0"/>
          </a:p>
          <a:p>
            <a:r>
              <a:rPr lang="en-GB" dirty="0"/>
              <a:t>Will provide long term immunity</a:t>
            </a:r>
          </a:p>
          <a:p>
            <a:endParaRPr lang="en-GB" dirty="0"/>
          </a:p>
          <a:p>
            <a:r>
              <a:rPr lang="en-GB" dirty="0"/>
              <a:t>If given vaccine, this should be present if the vaccine was effective</a:t>
            </a:r>
          </a:p>
        </p:txBody>
      </p:sp>
      <p:sp>
        <p:nvSpPr>
          <p:cNvPr id="8" name="Text Placeholder 7">
            <a:extLst>
              <a:ext uri="{FF2B5EF4-FFF2-40B4-BE49-F238E27FC236}">
                <a16:creationId xmlns:a16="http://schemas.microsoft.com/office/drawing/2014/main" id="{F79EE85E-979B-48D6-9025-D69C48F72A5A}"/>
              </a:ext>
            </a:extLst>
          </p:cNvPr>
          <p:cNvSpPr>
            <a:spLocks noGrp="1"/>
          </p:cNvSpPr>
          <p:nvPr>
            <p:ph type="body" sz="quarter" idx="19"/>
          </p:nvPr>
        </p:nvSpPr>
        <p:spPr/>
        <p:txBody>
          <a:bodyPr/>
          <a:lstStyle/>
          <a:p>
            <a:r>
              <a:rPr lang="en-GB" dirty="0"/>
              <a:t>Hep B core antigen is an intracellular antigen  that cannot be measured in serum. The antibody can be detected in serum</a:t>
            </a:r>
          </a:p>
          <a:p>
            <a:endParaRPr lang="en-GB" dirty="0"/>
          </a:p>
          <a:p>
            <a:r>
              <a:rPr lang="en-GB" dirty="0"/>
              <a:t>Only present  if exposed to the actual whole virion… so this is always negative for those with immunity from Hep B vaccine</a:t>
            </a:r>
          </a:p>
        </p:txBody>
      </p:sp>
      <p:sp>
        <p:nvSpPr>
          <p:cNvPr id="9" name="Text Placeholder 8">
            <a:extLst>
              <a:ext uri="{FF2B5EF4-FFF2-40B4-BE49-F238E27FC236}">
                <a16:creationId xmlns:a16="http://schemas.microsoft.com/office/drawing/2014/main" id="{CD2A0E5B-4970-45A6-81A1-7C33AACD4D69}"/>
              </a:ext>
            </a:extLst>
          </p:cNvPr>
          <p:cNvSpPr>
            <a:spLocks noGrp="1"/>
          </p:cNvSpPr>
          <p:nvPr>
            <p:ph type="body" sz="quarter" idx="20"/>
          </p:nvPr>
        </p:nvSpPr>
        <p:spPr>
          <a:xfrm>
            <a:off x="708139" y="1452750"/>
            <a:ext cx="2613600" cy="1296169"/>
          </a:xfrm>
        </p:spPr>
        <p:txBody>
          <a:bodyPr/>
          <a:lstStyle/>
          <a:p>
            <a:r>
              <a:rPr lang="en-GB" dirty="0"/>
              <a:t>Hepatitis B Surface Antigen</a:t>
            </a:r>
          </a:p>
          <a:p>
            <a:r>
              <a:rPr lang="en-GB" dirty="0"/>
              <a:t>HBsAg</a:t>
            </a:r>
          </a:p>
        </p:txBody>
      </p:sp>
      <p:sp>
        <p:nvSpPr>
          <p:cNvPr id="10" name="Text Placeholder 9">
            <a:extLst>
              <a:ext uri="{FF2B5EF4-FFF2-40B4-BE49-F238E27FC236}">
                <a16:creationId xmlns:a16="http://schemas.microsoft.com/office/drawing/2014/main" id="{5F28009E-C7BE-4F3D-87BE-974123FA2712}"/>
              </a:ext>
            </a:extLst>
          </p:cNvPr>
          <p:cNvSpPr>
            <a:spLocks noGrp="1"/>
          </p:cNvSpPr>
          <p:nvPr>
            <p:ph type="body" sz="quarter" idx="21"/>
          </p:nvPr>
        </p:nvSpPr>
        <p:spPr>
          <a:xfrm>
            <a:off x="3496542" y="1452750"/>
            <a:ext cx="2613600" cy="1296169"/>
          </a:xfrm>
        </p:spPr>
        <p:txBody>
          <a:bodyPr/>
          <a:lstStyle/>
          <a:p>
            <a:r>
              <a:rPr lang="en-GB" dirty="0"/>
              <a:t>Hepatitis B Surface Antibody </a:t>
            </a:r>
          </a:p>
          <a:p>
            <a:r>
              <a:rPr lang="en-GB" dirty="0"/>
              <a:t>anti-HBs</a:t>
            </a:r>
          </a:p>
        </p:txBody>
      </p:sp>
      <p:sp>
        <p:nvSpPr>
          <p:cNvPr id="11" name="Text Placeholder 10">
            <a:extLst>
              <a:ext uri="{FF2B5EF4-FFF2-40B4-BE49-F238E27FC236}">
                <a16:creationId xmlns:a16="http://schemas.microsoft.com/office/drawing/2014/main" id="{FC44B730-7A35-4E70-8BB1-51E3ED5F9F8A}"/>
              </a:ext>
            </a:extLst>
          </p:cNvPr>
          <p:cNvSpPr>
            <a:spLocks noGrp="1"/>
          </p:cNvSpPr>
          <p:nvPr>
            <p:ph type="body" sz="quarter" idx="22"/>
          </p:nvPr>
        </p:nvSpPr>
        <p:spPr>
          <a:xfrm>
            <a:off x="6321514" y="1460787"/>
            <a:ext cx="2613600" cy="1296169"/>
          </a:xfrm>
        </p:spPr>
        <p:txBody>
          <a:bodyPr/>
          <a:lstStyle/>
          <a:p>
            <a:r>
              <a:rPr lang="en-GB" dirty="0"/>
              <a:t>Hepatitis B core antibody </a:t>
            </a:r>
          </a:p>
          <a:p>
            <a:r>
              <a:rPr lang="en-GB" dirty="0"/>
              <a:t>anti-</a:t>
            </a:r>
            <a:r>
              <a:rPr lang="en-GB" dirty="0" err="1"/>
              <a:t>HBc</a:t>
            </a:r>
            <a:endParaRPr lang="en-GB" dirty="0"/>
          </a:p>
        </p:txBody>
      </p:sp>
      <p:sp>
        <p:nvSpPr>
          <p:cNvPr id="14" name="Text Placeholder 7">
            <a:extLst>
              <a:ext uri="{FF2B5EF4-FFF2-40B4-BE49-F238E27FC236}">
                <a16:creationId xmlns:a16="http://schemas.microsoft.com/office/drawing/2014/main" id="{3F4BD611-108C-45E7-A338-DD66807DBEE3}"/>
              </a:ext>
            </a:extLst>
          </p:cNvPr>
          <p:cNvSpPr>
            <a:spLocks noGrp="1"/>
          </p:cNvSpPr>
          <p:nvPr>
            <p:ph type="body" sz="quarter" idx="19"/>
          </p:nvPr>
        </p:nvSpPr>
        <p:spPr>
          <a:xfrm>
            <a:off x="9051714" y="2215619"/>
            <a:ext cx="2613600" cy="3047009"/>
          </a:xfrm>
        </p:spPr>
        <p:txBody>
          <a:bodyPr/>
          <a:lstStyle/>
          <a:p>
            <a:r>
              <a:rPr lang="en-GB" dirty="0"/>
              <a:t>E Ag is a </a:t>
            </a:r>
            <a:r>
              <a:rPr lang="en-GB" dirty="0" err="1"/>
              <a:t>Precore</a:t>
            </a:r>
            <a:r>
              <a:rPr lang="en-GB" dirty="0"/>
              <a:t> protein and means that the virus is actively replicating… highly infectious</a:t>
            </a:r>
          </a:p>
          <a:p>
            <a:endParaRPr lang="en-GB" dirty="0"/>
          </a:p>
          <a:p>
            <a:r>
              <a:rPr lang="en-GB" dirty="0" err="1"/>
              <a:t>Precore</a:t>
            </a:r>
            <a:r>
              <a:rPr lang="en-GB" dirty="0"/>
              <a:t> mutant will have negative E Ag and more ominous course</a:t>
            </a:r>
          </a:p>
          <a:p>
            <a:endParaRPr lang="en-GB" dirty="0"/>
          </a:p>
          <a:p>
            <a:r>
              <a:rPr lang="en-GB" dirty="0"/>
              <a:t>Associated with high viral titer</a:t>
            </a:r>
          </a:p>
          <a:p>
            <a:endParaRPr lang="en-GB" dirty="0"/>
          </a:p>
          <a:p>
            <a:r>
              <a:rPr lang="en-GB" dirty="0"/>
              <a:t>Seroconversion from HBeAg to anti-</a:t>
            </a:r>
            <a:r>
              <a:rPr lang="en-GB" dirty="0" err="1"/>
              <a:t>Hbe</a:t>
            </a:r>
            <a:r>
              <a:rPr lang="en-GB" dirty="0"/>
              <a:t> means a decrease in viral load and some remission of liver disease</a:t>
            </a:r>
          </a:p>
          <a:p>
            <a:endParaRPr lang="en-GB" dirty="0"/>
          </a:p>
          <a:p>
            <a:endParaRPr lang="en-GB" dirty="0"/>
          </a:p>
        </p:txBody>
      </p:sp>
      <p:sp>
        <p:nvSpPr>
          <p:cNvPr id="15" name="Text Placeholder 9">
            <a:extLst>
              <a:ext uri="{FF2B5EF4-FFF2-40B4-BE49-F238E27FC236}">
                <a16:creationId xmlns:a16="http://schemas.microsoft.com/office/drawing/2014/main" id="{41E16F25-63FD-4498-0AC7-D993EBAECB0F}"/>
              </a:ext>
            </a:extLst>
          </p:cNvPr>
          <p:cNvSpPr txBox="1">
            <a:spLocks/>
          </p:cNvSpPr>
          <p:nvPr/>
        </p:nvSpPr>
        <p:spPr bwMode="black">
          <a:xfrm>
            <a:off x="9051714" y="1460787"/>
            <a:ext cx="2613600" cy="1296169"/>
          </a:xfrm>
          <a:prstGeom prst="flowChartOffpageConnector">
            <a:avLst/>
          </a:prstGeom>
          <a:solidFill>
            <a:schemeClr val="tx2"/>
          </a:solidFill>
        </p:spPr>
        <p:txBody>
          <a:bodyPr vert="horz" lIns="108000" tIns="0" rIns="72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Hepatitis Be antigen and antibody</a:t>
            </a:r>
            <a:endParaRPr lang="en-GB" dirty="0"/>
          </a:p>
        </p:txBody>
      </p:sp>
    </p:spTree>
    <p:extLst>
      <p:ext uri="{BB962C8B-B14F-4D97-AF65-F5344CB8AC3E}">
        <p14:creationId xmlns:p14="http://schemas.microsoft.com/office/powerpoint/2010/main" val="105406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5028182" y="6452506"/>
            <a:ext cx="3355010" cy="161845"/>
          </a:xfrm>
        </p:spPr>
        <p:txBody>
          <a:bodyPr anchor="t"/>
          <a:lstStyle/>
          <a:p>
            <a:r>
              <a:rPr lang="en-US" dirty="0">
                <a:latin typeface="+mn-lt"/>
              </a:rPr>
              <a:t>Stats from EASL Amsterdam liver congress April 2017</a:t>
            </a:r>
          </a:p>
        </p:txBody>
      </p:sp>
      <p:sp>
        <p:nvSpPr>
          <p:cNvPr id="5" name="Subtitle 3">
            <a:extLst>
              <a:ext uri="{FF2B5EF4-FFF2-40B4-BE49-F238E27FC236}">
                <a16:creationId xmlns:a16="http://schemas.microsoft.com/office/drawing/2014/main" id="{8ECD34BB-1B71-4F97-8BE3-606D01037982}"/>
              </a:ext>
            </a:extLst>
          </p:cNvPr>
          <p:cNvSpPr txBox="1">
            <a:spLocks/>
          </p:cNvSpPr>
          <p:nvPr/>
        </p:nvSpPr>
        <p:spPr bwMode="black">
          <a:xfrm>
            <a:off x="-1" y="0"/>
            <a:ext cx="4264991" cy="6858000"/>
          </a:xfrm>
          <a:prstGeom prst="rect">
            <a:avLst/>
          </a:prstGeom>
          <a:gradFill>
            <a:gsLst>
              <a:gs pos="0">
                <a:srgbClr val="00A9E0"/>
              </a:gs>
              <a:gs pos="100000">
                <a:srgbClr val="0F4DBC"/>
              </a:gs>
            </a:gsLst>
            <a:lin ang="10800000" scaled="1"/>
          </a:gra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A0C6D349-AD67-4070-AF1B-3E95CD19ABA9}"/>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Prevalence of Hepatitis C</a:t>
            </a:r>
          </a:p>
        </p:txBody>
      </p:sp>
      <p:sp>
        <p:nvSpPr>
          <p:cNvPr id="9" name="Rectangle 8">
            <a:extLst>
              <a:ext uri="{FF2B5EF4-FFF2-40B4-BE49-F238E27FC236}">
                <a16:creationId xmlns:a16="http://schemas.microsoft.com/office/drawing/2014/main" id="{27C27CA3-6239-4A38-BBCE-7EB62D589B07}"/>
              </a:ext>
            </a:extLst>
          </p:cNvPr>
          <p:cNvSpPr/>
          <p:nvPr/>
        </p:nvSpPr>
        <p:spPr>
          <a:xfrm flipH="1" flipV="1">
            <a:off x="4543625" y="-1"/>
            <a:ext cx="270105" cy="6010899"/>
          </a:xfrm>
          <a:prstGeom prst="rect">
            <a:avLst/>
          </a:prstGeom>
          <a:solidFill>
            <a:sysClr val="window" lastClr="FFFFFF">
              <a:lumMod val="95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SwissReSans"/>
              <a:ea typeface="+mn-ea"/>
              <a:cs typeface="+mn-cs"/>
            </a:endParaRPr>
          </a:p>
        </p:txBody>
      </p:sp>
      <p:sp>
        <p:nvSpPr>
          <p:cNvPr id="10" name="Text Placeholder 6">
            <a:extLst>
              <a:ext uri="{FF2B5EF4-FFF2-40B4-BE49-F238E27FC236}">
                <a16:creationId xmlns:a16="http://schemas.microsoft.com/office/drawing/2014/main" id="{4DEDE169-AF13-4347-9CF1-A727617ADE85}"/>
              </a:ext>
            </a:extLst>
          </p:cNvPr>
          <p:cNvSpPr txBox="1">
            <a:spLocks/>
          </p:cNvSpPr>
          <p:nvPr/>
        </p:nvSpPr>
        <p:spPr>
          <a:xfrm flipH="1" flipV="1">
            <a:off x="4451969" y="242903"/>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1" name="Text Placeholder 6">
            <a:extLst>
              <a:ext uri="{FF2B5EF4-FFF2-40B4-BE49-F238E27FC236}">
                <a16:creationId xmlns:a16="http://schemas.microsoft.com/office/drawing/2014/main" id="{9568E09D-A1E9-4772-81C3-4FBCFF09F4E9}"/>
              </a:ext>
            </a:extLst>
          </p:cNvPr>
          <p:cNvSpPr txBox="1">
            <a:spLocks/>
          </p:cNvSpPr>
          <p:nvPr/>
        </p:nvSpPr>
        <p:spPr>
          <a:xfrm flipH="1" flipV="1">
            <a:off x="4451969" y="1265740"/>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2" name="Text Placeholder 6">
            <a:extLst>
              <a:ext uri="{FF2B5EF4-FFF2-40B4-BE49-F238E27FC236}">
                <a16:creationId xmlns:a16="http://schemas.microsoft.com/office/drawing/2014/main" id="{FFC7AAC4-7FC2-493B-AACF-A71CC6ADB9C2}"/>
              </a:ext>
            </a:extLst>
          </p:cNvPr>
          <p:cNvSpPr txBox="1">
            <a:spLocks/>
          </p:cNvSpPr>
          <p:nvPr/>
        </p:nvSpPr>
        <p:spPr>
          <a:xfrm flipH="1" flipV="1">
            <a:off x="4451969" y="1819900"/>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3" name="Text Placeholder 6">
            <a:extLst>
              <a:ext uri="{FF2B5EF4-FFF2-40B4-BE49-F238E27FC236}">
                <a16:creationId xmlns:a16="http://schemas.microsoft.com/office/drawing/2014/main" id="{BFB2C070-F4AF-43CB-8957-D9A7A2851FAB}"/>
              </a:ext>
            </a:extLst>
          </p:cNvPr>
          <p:cNvSpPr txBox="1">
            <a:spLocks/>
          </p:cNvSpPr>
          <p:nvPr/>
        </p:nvSpPr>
        <p:spPr>
          <a:xfrm flipH="1" flipV="1">
            <a:off x="4451969" y="2581900"/>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4" name="Text Placeholder 6">
            <a:extLst>
              <a:ext uri="{FF2B5EF4-FFF2-40B4-BE49-F238E27FC236}">
                <a16:creationId xmlns:a16="http://schemas.microsoft.com/office/drawing/2014/main" id="{A0654B97-7751-498B-9B2A-FCD853095D6A}"/>
              </a:ext>
            </a:extLst>
          </p:cNvPr>
          <p:cNvSpPr txBox="1">
            <a:spLocks/>
          </p:cNvSpPr>
          <p:nvPr/>
        </p:nvSpPr>
        <p:spPr>
          <a:xfrm flipH="1" flipV="1">
            <a:off x="4439200" y="3484696"/>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16" name="Rectangle 15">
            <a:extLst>
              <a:ext uri="{FF2B5EF4-FFF2-40B4-BE49-F238E27FC236}">
                <a16:creationId xmlns:a16="http://schemas.microsoft.com/office/drawing/2014/main" id="{1B39491C-CB9D-4090-AB96-7EBE000110E5}"/>
              </a:ext>
            </a:extLst>
          </p:cNvPr>
          <p:cNvSpPr/>
          <p:nvPr/>
        </p:nvSpPr>
        <p:spPr>
          <a:xfrm>
            <a:off x="4997049" y="1334211"/>
            <a:ext cx="6096000" cy="313932"/>
          </a:xfrm>
          <a:prstGeom prst="rect">
            <a:avLst/>
          </a:prstGeom>
        </p:spPr>
        <p:txBody>
          <a:bodyPr>
            <a:spAutoFit/>
          </a:bodyPr>
          <a:lstStyle/>
          <a:p>
            <a:pPr lvl="0">
              <a:lnSpc>
                <a:spcPct val="90000"/>
              </a:lnSpc>
              <a:spcBef>
                <a:spcPts val="2000"/>
              </a:spcBef>
              <a:buClr>
                <a:srgbClr val="E31B23"/>
              </a:buClr>
              <a:buSzPct val="100000"/>
            </a:pPr>
            <a:r>
              <a:rPr lang="en-US" sz="1600" b="1" dirty="0">
                <a:solidFill>
                  <a:srgbClr val="000000"/>
                </a:solidFill>
                <a:latin typeface="SwissReSans Light"/>
              </a:rPr>
              <a:t>25%</a:t>
            </a:r>
            <a:r>
              <a:rPr lang="en-US" sz="1600" dirty="0">
                <a:solidFill>
                  <a:srgbClr val="000000"/>
                </a:solidFill>
                <a:latin typeface="SwissReSans Light"/>
              </a:rPr>
              <a:t> spontaneously clear the virus within 6-12 months</a:t>
            </a:r>
          </a:p>
        </p:txBody>
      </p:sp>
      <p:sp>
        <p:nvSpPr>
          <p:cNvPr id="17" name="Rectangle 16">
            <a:extLst>
              <a:ext uri="{FF2B5EF4-FFF2-40B4-BE49-F238E27FC236}">
                <a16:creationId xmlns:a16="http://schemas.microsoft.com/office/drawing/2014/main" id="{AC8C0A4F-F0F5-4919-B561-21E9DD9C2B50}"/>
              </a:ext>
            </a:extLst>
          </p:cNvPr>
          <p:cNvSpPr/>
          <p:nvPr/>
        </p:nvSpPr>
        <p:spPr>
          <a:xfrm>
            <a:off x="4997049" y="1856957"/>
            <a:ext cx="6490132" cy="338554"/>
          </a:xfrm>
          <a:prstGeom prst="rect">
            <a:avLst/>
          </a:prstGeom>
        </p:spPr>
        <p:txBody>
          <a:bodyPr wrap="square">
            <a:spAutoFit/>
          </a:bodyPr>
          <a:lstStyle/>
          <a:p>
            <a:r>
              <a:rPr lang="en-US" sz="1600" b="1" dirty="0">
                <a:solidFill>
                  <a:srgbClr val="000000"/>
                </a:solidFill>
                <a:latin typeface="SwissReSans Light"/>
              </a:rPr>
              <a:t>39%</a:t>
            </a:r>
            <a:r>
              <a:rPr lang="en-US" sz="1600" dirty="0">
                <a:solidFill>
                  <a:srgbClr val="000000"/>
                </a:solidFill>
                <a:latin typeface="SwissReSans Light"/>
              </a:rPr>
              <a:t> of recent IV drug users live with Hepatitis C</a:t>
            </a:r>
            <a:endParaRPr lang="en-US" sz="1400" dirty="0"/>
          </a:p>
        </p:txBody>
      </p:sp>
      <p:sp>
        <p:nvSpPr>
          <p:cNvPr id="19" name="Rectangle 18">
            <a:extLst>
              <a:ext uri="{FF2B5EF4-FFF2-40B4-BE49-F238E27FC236}">
                <a16:creationId xmlns:a16="http://schemas.microsoft.com/office/drawing/2014/main" id="{2406E099-448E-4EA8-9E85-A5F2D2267346}"/>
              </a:ext>
            </a:extLst>
          </p:cNvPr>
          <p:cNvSpPr/>
          <p:nvPr/>
        </p:nvSpPr>
        <p:spPr>
          <a:xfrm>
            <a:off x="5063552" y="3318249"/>
            <a:ext cx="6673186" cy="1456809"/>
          </a:xfrm>
          <a:prstGeom prst="rect">
            <a:avLst/>
          </a:prstGeom>
        </p:spPr>
        <p:txBody>
          <a:bodyPr wrap="square">
            <a:spAutoFit/>
          </a:bodyPr>
          <a:lstStyle/>
          <a:p>
            <a:pPr lvl="0">
              <a:lnSpc>
                <a:spcPct val="90000"/>
              </a:lnSpc>
              <a:spcBef>
                <a:spcPts val="2000"/>
              </a:spcBef>
              <a:buClr>
                <a:srgbClr val="E31B23"/>
              </a:buClr>
              <a:buSzPct val="100000"/>
            </a:pPr>
            <a:r>
              <a:rPr lang="en-US" sz="1600" dirty="0">
                <a:solidFill>
                  <a:srgbClr val="000000"/>
                </a:solidFill>
                <a:latin typeface="SwissReSans Light"/>
              </a:rPr>
              <a:t>Baby boomers born 1945-1965 make up </a:t>
            </a:r>
            <a:r>
              <a:rPr lang="en-US" sz="1600" b="1" dirty="0">
                <a:solidFill>
                  <a:srgbClr val="000000"/>
                </a:solidFill>
                <a:latin typeface="SwissReSans Light"/>
              </a:rPr>
              <a:t>75% </a:t>
            </a:r>
            <a:r>
              <a:rPr lang="en-US" sz="1600" dirty="0">
                <a:solidFill>
                  <a:srgbClr val="000000"/>
                </a:solidFill>
                <a:latin typeface="SwissReSans Light"/>
              </a:rPr>
              <a:t>of cases of Hep C per CDC in USA.  With increase IV heroin and cocaine use, there is an increase prevalence and thus, screening per US Preventive Task Force as of March 2020 recommends ages 18-79 </a:t>
            </a:r>
          </a:p>
          <a:p>
            <a:pPr lvl="0">
              <a:lnSpc>
                <a:spcPct val="90000"/>
              </a:lnSpc>
              <a:spcBef>
                <a:spcPts val="2000"/>
              </a:spcBef>
              <a:buClr>
                <a:srgbClr val="E31B23"/>
              </a:buClr>
              <a:buSzPct val="100000"/>
            </a:pPr>
            <a:endParaRPr lang="en-US" sz="1600" dirty="0">
              <a:solidFill>
                <a:srgbClr val="000000"/>
              </a:solidFill>
              <a:latin typeface="SwissReSans Light"/>
            </a:endParaRPr>
          </a:p>
        </p:txBody>
      </p:sp>
      <p:sp>
        <p:nvSpPr>
          <p:cNvPr id="20" name="Rectangle 19">
            <a:extLst>
              <a:ext uri="{FF2B5EF4-FFF2-40B4-BE49-F238E27FC236}">
                <a16:creationId xmlns:a16="http://schemas.microsoft.com/office/drawing/2014/main" id="{61968464-DDB8-45CC-9DCF-9D978B40464E}"/>
              </a:ext>
            </a:extLst>
          </p:cNvPr>
          <p:cNvSpPr/>
          <p:nvPr/>
        </p:nvSpPr>
        <p:spPr>
          <a:xfrm>
            <a:off x="5067818" y="4404220"/>
            <a:ext cx="6720370" cy="1209562"/>
          </a:xfrm>
          <a:prstGeom prst="rect">
            <a:avLst/>
          </a:prstGeom>
        </p:spPr>
        <p:txBody>
          <a:bodyPr wrap="square">
            <a:spAutoFit/>
          </a:bodyPr>
          <a:lstStyle/>
          <a:p>
            <a:pPr lvl="0">
              <a:lnSpc>
                <a:spcPct val="90000"/>
              </a:lnSpc>
              <a:spcBef>
                <a:spcPts val="600"/>
              </a:spcBef>
              <a:buClr>
                <a:srgbClr val="E31B23"/>
              </a:buClr>
              <a:buSzPct val="100000"/>
            </a:pPr>
            <a:r>
              <a:rPr lang="en-US" sz="1600" dirty="0">
                <a:solidFill>
                  <a:srgbClr val="000000"/>
                </a:solidFill>
                <a:latin typeface="SwissReSans Light"/>
              </a:rPr>
              <a:t>Why Baby Boomers? </a:t>
            </a:r>
          </a:p>
          <a:p>
            <a:pPr marL="171450" lvl="0" indent="109538">
              <a:lnSpc>
                <a:spcPct val="90000"/>
              </a:lnSpc>
              <a:spcBef>
                <a:spcPts val="600"/>
              </a:spcBef>
              <a:buClr>
                <a:srgbClr val="E31B23"/>
              </a:buClr>
              <a:buSzPct val="100000"/>
            </a:pPr>
            <a:r>
              <a:rPr lang="en-US" sz="1600" dirty="0">
                <a:solidFill>
                  <a:srgbClr val="000000"/>
                </a:solidFill>
                <a:latin typeface="SwissReSans Light"/>
              </a:rPr>
              <a:t>1970-1980 highest rates of Hep C</a:t>
            </a:r>
          </a:p>
          <a:p>
            <a:pPr marL="171450" lvl="0" indent="109538">
              <a:lnSpc>
                <a:spcPct val="90000"/>
              </a:lnSpc>
              <a:spcBef>
                <a:spcPts val="600"/>
              </a:spcBef>
              <a:buClr>
                <a:srgbClr val="E31B23"/>
              </a:buClr>
              <a:buSzPct val="100000"/>
            </a:pPr>
            <a:r>
              <a:rPr lang="en-US" sz="1600" dirty="0">
                <a:solidFill>
                  <a:srgbClr val="000000"/>
                </a:solidFill>
                <a:latin typeface="SwissReSans Light"/>
              </a:rPr>
              <a:t>Non A/non B Hep not isolated in blood products until 1992  </a:t>
            </a:r>
          </a:p>
          <a:p>
            <a:pPr marL="171450" lvl="0" indent="109538">
              <a:lnSpc>
                <a:spcPct val="90000"/>
              </a:lnSpc>
              <a:spcBef>
                <a:spcPts val="600"/>
              </a:spcBef>
              <a:buClr>
                <a:srgbClr val="E31B23"/>
              </a:buClr>
              <a:buSzPct val="100000"/>
            </a:pPr>
            <a:r>
              <a:rPr lang="en-US" sz="1600" dirty="0">
                <a:solidFill>
                  <a:srgbClr val="000000"/>
                </a:solidFill>
                <a:latin typeface="SwissReSans Light"/>
              </a:rPr>
              <a:t>Universal precautions were not  implemented until 1990s</a:t>
            </a:r>
          </a:p>
        </p:txBody>
      </p:sp>
      <p:sp>
        <p:nvSpPr>
          <p:cNvPr id="21" name="Rectangle 20">
            <a:extLst>
              <a:ext uri="{FF2B5EF4-FFF2-40B4-BE49-F238E27FC236}">
                <a16:creationId xmlns:a16="http://schemas.microsoft.com/office/drawing/2014/main" id="{FEB23C34-551C-448C-82EE-9A1770F9B95A}"/>
              </a:ext>
            </a:extLst>
          </p:cNvPr>
          <p:cNvSpPr/>
          <p:nvPr/>
        </p:nvSpPr>
        <p:spPr>
          <a:xfrm>
            <a:off x="4980997" y="5815213"/>
            <a:ext cx="6112051" cy="584775"/>
          </a:xfrm>
          <a:prstGeom prst="rect">
            <a:avLst/>
          </a:prstGeom>
        </p:spPr>
        <p:txBody>
          <a:bodyPr wrap="square">
            <a:spAutoFit/>
          </a:bodyPr>
          <a:lstStyle/>
          <a:p>
            <a:r>
              <a:rPr lang="en-US" sz="1600" dirty="0">
                <a:solidFill>
                  <a:srgbClr val="000000"/>
                </a:solidFill>
                <a:latin typeface="SwissReSans Light"/>
              </a:rPr>
              <a:t>HCV the silent pandemic – individuals usually would not know they contracted this condition</a:t>
            </a:r>
            <a:endParaRPr lang="en-US" sz="1400" dirty="0"/>
          </a:p>
        </p:txBody>
      </p:sp>
      <p:sp>
        <p:nvSpPr>
          <p:cNvPr id="24" name="Text Placeholder 6">
            <a:extLst>
              <a:ext uri="{FF2B5EF4-FFF2-40B4-BE49-F238E27FC236}">
                <a16:creationId xmlns:a16="http://schemas.microsoft.com/office/drawing/2014/main" id="{F63C52D0-8526-41C6-BD43-1459F95AAF06}"/>
              </a:ext>
            </a:extLst>
          </p:cNvPr>
          <p:cNvSpPr txBox="1">
            <a:spLocks/>
          </p:cNvSpPr>
          <p:nvPr/>
        </p:nvSpPr>
        <p:spPr>
          <a:xfrm flipH="1" flipV="1">
            <a:off x="4435920" y="4399675"/>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sp>
        <p:nvSpPr>
          <p:cNvPr id="25" name="Text Placeholder 6">
            <a:extLst>
              <a:ext uri="{FF2B5EF4-FFF2-40B4-BE49-F238E27FC236}">
                <a16:creationId xmlns:a16="http://schemas.microsoft.com/office/drawing/2014/main" id="{7C3148F7-BD61-41C3-9429-431744E0C088}"/>
              </a:ext>
            </a:extLst>
          </p:cNvPr>
          <p:cNvSpPr txBox="1">
            <a:spLocks/>
          </p:cNvSpPr>
          <p:nvPr/>
        </p:nvSpPr>
        <p:spPr>
          <a:xfrm flipH="1" flipV="1">
            <a:off x="4451969" y="5776212"/>
            <a:ext cx="453422" cy="453422"/>
          </a:xfrm>
          <a:prstGeom prst="ellipse">
            <a:avLst/>
          </a:prstGeom>
          <a:solidFill>
            <a:srgbClr val="00A9E0"/>
          </a:solidFill>
          <a:ln w="6350">
            <a:solidFill>
              <a:sysClr val="window" lastClr="FFFFFF"/>
            </a:solidFill>
          </a:ln>
        </p:spPr>
        <p:txBody>
          <a:bodyPr vert="horz" lIns="0" tIns="45720" rIns="0" bIns="45720" rtlCol="0" anchor="t">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F4DBC"/>
              </a:solidFill>
              <a:effectLst/>
              <a:uLnTx/>
              <a:uFillTx/>
              <a:latin typeface="SwissReSans Light" panose="020B0504020202020204" pitchFamily="34" charset="0"/>
              <a:ea typeface="+mn-ea"/>
              <a:cs typeface="+mn-cs"/>
            </a:endParaRPr>
          </a:p>
        </p:txBody>
      </p:sp>
      <p:pic>
        <p:nvPicPr>
          <p:cNvPr id="22" name="Picture 21">
            <a:extLst>
              <a:ext uri="{FF2B5EF4-FFF2-40B4-BE49-F238E27FC236}">
                <a16:creationId xmlns:a16="http://schemas.microsoft.com/office/drawing/2014/main" id="{4A97E8C4-0ED9-407A-B25D-CB5586441EE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3" name="Slide Number Placeholder 4">
            <a:extLst>
              <a:ext uri="{FF2B5EF4-FFF2-40B4-BE49-F238E27FC236}">
                <a16:creationId xmlns:a16="http://schemas.microsoft.com/office/drawing/2014/main" id="{84F61210-59F3-4C2D-8714-D8EEA3BEB5DE}"/>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8</a:t>
            </a:fld>
            <a:endParaRPr lang="en-GB" dirty="0"/>
          </a:p>
        </p:txBody>
      </p:sp>
      <p:pic>
        <p:nvPicPr>
          <p:cNvPr id="4" name="Picture 3">
            <a:extLst>
              <a:ext uri="{FF2B5EF4-FFF2-40B4-BE49-F238E27FC236}">
                <a16:creationId xmlns:a16="http://schemas.microsoft.com/office/drawing/2014/main" id="{042CEBAE-9D9F-8B5A-73B5-839B9515A043}"/>
              </a:ext>
            </a:extLst>
          </p:cNvPr>
          <p:cNvPicPr>
            <a:picLocks noChangeAspect="1"/>
          </p:cNvPicPr>
          <p:nvPr/>
        </p:nvPicPr>
        <p:blipFill>
          <a:blip r:embed="rId6"/>
          <a:stretch>
            <a:fillRect/>
          </a:stretch>
        </p:blipFill>
        <p:spPr>
          <a:xfrm>
            <a:off x="863967" y="3117555"/>
            <a:ext cx="2352793" cy="1911645"/>
          </a:xfrm>
          <a:prstGeom prst="rect">
            <a:avLst/>
          </a:prstGeom>
        </p:spPr>
      </p:pic>
      <p:sp>
        <p:nvSpPr>
          <p:cNvPr id="7" name="TextBox 6">
            <a:extLst>
              <a:ext uri="{FF2B5EF4-FFF2-40B4-BE49-F238E27FC236}">
                <a16:creationId xmlns:a16="http://schemas.microsoft.com/office/drawing/2014/main" id="{6C92DE11-3E30-6A0F-9C4D-CCA74151AB1A}"/>
              </a:ext>
            </a:extLst>
          </p:cNvPr>
          <p:cNvSpPr txBox="1"/>
          <p:nvPr/>
        </p:nvSpPr>
        <p:spPr>
          <a:xfrm>
            <a:off x="5065760" y="202067"/>
            <a:ext cx="6973840" cy="584775"/>
          </a:xfrm>
          <a:prstGeom prst="rect">
            <a:avLst/>
          </a:prstGeom>
          <a:noFill/>
        </p:spPr>
        <p:txBody>
          <a:bodyPr wrap="square">
            <a:spAutoFit/>
          </a:bodyPr>
          <a:lstStyle/>
          <a:p>
            <a:r>
              <a:rPr lang="en-US" sz="1600" dirty="0">
                <a:latin typeface="+mj-lt"/>
              </a:rPr>
              <a:t>HCV most widespread transmissible disease globally, with </a:t>
            </a:r>
            <a:r>
              <a:rPr lang="en-US" sz="1600" b="1" dirty="0">
                <a:latin typeface="+mj-lt"/>
              </a:rPr>
              <a:t>1 mill new </a:t>
            </a:r>
            <a:r>
              <a:rPr lang="en-US" sz="1600" dirty="0">
                <a:latin typeface="+mj-lt"/>
              </a:rPr>
              <a:t>infections per year of which </a:t>
            </a:r>
            <a:r>
              <a:rPr lang="en-US" sz="1600" b="1" dirty="0">
                <a:latin typeface="+mj-lt"/>
              </a:rPr>
              <a:t>50 million </a:t>
            </a:r>
            <a:r>
              <a:rPr lang="en-US" sz="1600" dirty="0">
                <a:latin typeface="+mj-lt"/>
              </a:rPr>
              <a:t>have Chronic Hep C (0.7% of world)</a:t>
            </a:r>
          </a:p>
        </p:txBody>
      </p:sp>
      <p:sp>
        <p:nvSpPr>
          <p:cNvPr id="26" name="TextBox 25">
            <a:extLst>
              <a:ext uri="{FF2B5EF4-FFF2-40B4-BE49-F238E27FC236}">
                <a16:creationId xmlns:a16="http://schemas.microsoft.com/office/drawing/2014/main" id="{5F4BBDBD-4460-D794-46A1-9FE1417A3433}"/>
              </a:ext>
            </a:extLst>
          </p:cNvPr>
          <p:cNvSpPr txBox="1"/>
          <p:nvPr/>
        </p:nvSpPr>
        <p:spPr>
          <a:xfrm>
            <a:off x="5028182" y="2360486"/>
            <a:ext cx="6673186" cy="757130"/>
          </a:xfrm>
          <a:prstGeom prst="rect">
            <a:avLst/>
          </a:prstGeom>
          <a:noFill/>
        </p:spPr>
        <p:txBody>
          <a:bodyPr wrap="square">
            <a:spAutoFit/>
          </a:bodyPr>
          <a:lstStyle/>
          <a:p>
            <a:pPr lvl="0">
              <a:lnSpc>
                <a:spcPct val="90000"/>
              </a:lnSpc>
              <a:spcBef>
                <a:spcPts val="2000"/>
              </a:spcBef>
              <a:buClr>
                <a:srgbClr val="E31B23"/>
              </a:buClr>
              <a:buSzPct val="100000"/>
            </a:pPr>
            <a:r>
              <a:rPr lang="en-US" sz="1600" dirty="0">
                <a:solidFill>
                  <a:srgbClr val="000000"/>
                </a:solidFill>
                <a:latin typeface="SwissReSans Light"/>
              </a:rPr>
              <a:t>Egypt had highest prevalence with </a:t>
            </a:r>
            <a:r>
              <a:rPr lang="en-US" sz="1600" b="1" dirty="0">
                <a:solidFill>
                  <a:srgbClr val="000000"/>
                </a:solidFill>
                <a:latin typeface="SwissReSans Light"/>
              </a:rPr>
              <a:t>15 %</a:t>
            </a:r>
            <a:r>
              <a:rPr lang="en-US" sz="1600" dirty="0">
                <a:solidFill>
                  <a:srgbClr val="000000"/>
                </a:solidFill>
                <a:latin typeface="SwissReSans Light"/>
              </a:rPr>
              <a:t> having chronic hep C  - prevalence declined to </a:t>
            </a:r>
            <a:r>
              <a:rPr lang="en-US" sz="1600" b="1" dirty="0">
                <a:solidFill>
                  <a:srgbClr val="000000"/>
                </a:solidFill>
                <a:latin typeface="SwissReSans Light"/>
              </a:rPr>
              <a:t>1%</a:t>
            </a:r>
            <a:r>
              <a:rPr lang="en-US" sz="1600" dirty="0">
                <a:solidFill>
                  <a:srgbClr val="000000"/>
                </a:solidFill>
                <a:latin typeface="SwissReSans Light"/>
              </a:rPr>
              <a:t> as that group infected from mass schistosomiasis treatment dies off and national treatment and prevention  program initiatives</a:t>
            </a:r>
          </a:p>
        </p:txBody>
      </p:sp>
    </p:spTree>
    <p:extLst>
      <p:ext uri="{BB962C8B-B14F-4D97-AF65-F5344CB8AC3E}">
        <p14:creationId xmlns:p14="http://schemas.microsoft.com/office/powerpoint/2010/main" val="39692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85AC-5AFF-4470-9911-A912FDD55EBE}"/>
              </a:ext>
            </a:extLst>
          </p:cNvPr>
          <p:cNvSpPr>
            <a:spLocks noGrp="1"/>
          </p:cNvSpPr>
          <p:nvPr>
            <p:ph type="title"/>
          </p:nvPr>
        </p:nvSpPr>
        <p:spPr/>
        <p:txBody>
          <a:bodyPr/>
          <a:lstStyle/>
          <a:p>
            <a:r>
              <a:rPr lang="en-GB" dirty="0"/>
              <a:t>Hepatitis C Serology</a:t>
            </a:r>
          </a:p>
        </p:txBody>
      </p:sp>
      <p:sp>
        <p:nvSpPr>
          <p:cNvPr id="3" name="Slide Number Placeholder 2">
            <a:extLst>
              <a:ext uri="{FF2B5EF4-FFF2-40B4-BE49-F238E27FC236}">
                <a16:creationId xmlns:a16="http://schemas.microsoft.com/office/drawing/2014/main" id="{681A234B-8769-4CD3-A2E5-9CAEB6C8F608}"/>
              </a:ext>
            </a:extLst>
          </p:cNvPr>
          <p:cNvSpPr>
            <a:spLocks noGrp="1"/>
          </p:cNvSpPr>
          <p:nvPr>
            <p:ph type="sldNum" sz="quarter" idx="12"/>
          </p:nvPr>
        </p:nvSpPr>
        <p:spPr/>
        <p:txBody>
          <a:bodyPr/>
          <a:lstStyle/>
          <a:p>
            <a:fld id="{5E4D2043-7E31-4A53-BD33-72A88E682172}" type="slidenum">
              <a:rPr lang="en-GB" smtClean="0"/>
              <a:pPr/>
              <a:t>9</a:t>
            </a:fld>
            <a:endParaRPr lang="en-GB" dirty="0"/>
          </a:p>
        </p:txBody>
      </p:sp>
      <p:sp>
        <p:nvSpPr>
          <p:cNvPr id="4" name="Text Placeholder 3">
            <a:extLst>
              <a:ext uri="{FF2B5EF4-FFF2-40B4-BE49-F238E27FC236}">
                <a16:creationId xmlns:a16="http://schemas.microsoft.com/office/drawing/2014/main" id="{CC18F8D9-58FB-49AC-8EA2-A2013F1AD5EE}"/>
              </a:ext>
            </a:extLst>
          </p:cNvPr>
          <p:cNvSpPr>
            <a:spLocks noGrp="1"/>
          </p:cNvSpPr>
          <p:nvPr>
            <p:ph type="body" sz="quarter" idx="15"/>
          </p:nvPr>
        </p:nvSpPr>
        <p:spPr>
          <a:xfrm>
            <a:off x="704850" y="5229224"/>
            <a:ext cx="11017250" cy="1139241"/>
          </a:xfrm>
        </p:spPr>
        <p:txBody>
          <a:bodyPr/>
          <a:lstStyle/>
          <a:p>
            <a:r>
              <a:rPr lang="en-GB" dirty="0"/>
              <a:t>Diagnosis of chronic hep C is made by reactive anti-HCV antibody with detectable HCV RNA.  </a:t>
            </a:r>
          </a:p>
          <a:p>
            <a:r>
              <a:rPr lang="en-GB" b="1" dirty="0"/>
              <a:t>Underwriting pearl</a:t>
            </a:r>
            <a:r>
              <a:rPr lang="en-GB" dirty="0"/>
              <a:t>:  </a:t>
            </a:r>
            <a:r>
              <a:rPr lang="en-GB" u="sng" dirty="0"/>
              <a:t>Assume chronic active with anti – HCV antibody on insurance if no available HCV RNA testing</a:t>
            </a:r>
          </a:p>
          <a:p>
            <a:r>
              <a:rPr lang="en-GB" dirty="0"/>
              <a:t>Especially important in applicants ages 18-79</a:t>
            </a:r>
          </a:p>
        </p:txBody>
      </p:sp>
      <p:sp>
        <p:nvSpPr>
          <p:cNvPr id="6" name="Text Placeholder 5">
            <a:extLst>
              <a:ext uri="{FF2B5EF4-FFF2-40B4-BE49-F238E27FC236}">
                <a16:creationId xmlns:a16="http://schemas.microsoft.com/office/drawing/2014/main" id="{65B99A81-372C-43C8-B3C2-F87CE54FE37D}"/>
              </a:ext>
            </a:extLst>
          </p:cNvPr>
          <p:cNvSpPr>
            <a:spLocks noGrp="1"/>
          </p:cNvSpPr>
          <p:nvPr>
            <p:ph type="body" sz="quarter" idx="17"/>
          </p:nvPr>
        </p:nvSpPr>
        <p:spPr>
          <a:xfrm>
            <a:off x="718830" y="2376292"/>
            <a:ext cx="2613600" cy="2567031"/>
          </a:xfrm>
        </p:spPr>
        <p:txBody>
          <a:bodyPr/>
          <a:lstStyle/>
          <a:p>
            <a:r>
              <a:rPr lang="en-GB" dirty="0"/>
              <a:t>If antibody test is nonreactive, then chronic HCV infection is unlikely and testing can stop</a:t>
            </a:r>
          </a:p>
          <a:p>
            <a:endParaRPr lang="en-GB" dirty="0"/>
          </a:p>
          <a:p>
            <a:r>
              <a:rPr lang="en-GB" dirty="0"/>
              <a:t>those immunocompromised may have false-negative antibody</a:t>
            </a:r>
          </a:p>
        </p:txBody>
      </p:sp>
      <p:sp>
        <p:nvSpPr>
          <p:cNvPr id="7" name="Text Placeholder 6">
            <a:extLst>
              <a:ext uri="{FF2B5EF4-FFF2-40B4-BE49-F238E27FC236}">
                <a16:creationId xmlns:a16="http://schemas.microsoft.com/office/drawing/2014/main" id="{765D6107-F602-4BD3-B34F-BAA84CEA1B57}"/>
              </a:ext>
            </a:extLst>
          </p:cNvPr>
          <p:cNvSpPr>
            <a:spLocks noGrp="1"/>
          </p:cNvSpPr>
          <p:nvPr>
            <p:ph type="body" sz="quarter" idx="18"/>
          </p:nvPr>
        </p:nvSpPr>
        <p:spPr>
          <a:xfrm>
            <a:off x="3481961" y="2418217"/>
            <a:ext cx="2613600" cy="2567031"/>
          </a:xfrm>
        </p:spPr>
        <p:txBody>
          <a:bodyPr/>
          <a:lstStyle/>
          <a:p>
            <a:r>
              <a:rPr lang="en-GB" dirty="0"/>
              <a:t>Confirms HCV infection even with negative anti HCV antibody</a:t>
            </a:r>
          </a:p>
          <a:p>
            <a:endParaRPr lang="en-GB" dirty="0"/>
          </a:p>
          <a:p>
            <a:endParaRPr lang="en-GB" dirty="0"/>
          </a:p>
        </p:txBody>
      </p:sp>
      <p:sp>
        <p:nvSpPr>
          <p:cNvPr id="8" name="Text Placeholder 7">
            <a:extLst>
              <a:ext uri="{FF2B5EF4-FFF2-40B4-BE49-F238E27FC236}">
                <a16:creationId xmlns:a16="http://schemas.microsoft.com/office/drawing/2014/main" id="{F79EE85E-979B-48D6-9025-D69C48F72A5A}"/>
              </a:ext>
            </a:extLst>
          </p:cNvPr>
          <p:cNvSpPr>
            <a:spLocks noGrp="1"/>
          </p:cNvSpPr>
          <p:nvPr>
            <p:ph type="body" sz="quarter" idx="19"/>
          </p:nvPr>
        </p:nvSpPr>
        <p:spPr>
          <a:xfrm>
            <a:off x="6312339" y="2362722"/>
            <a:ext cx="2613600" cy="2567031"/>
          </a:xfrm>
        </p:spPr>
        <p:txBody>
          <a:bodyPr/>
          <a:lstStyle/>
          <a:p>
            <a:r>
              <a:rPr lang="en-GB" dirty="0"/>
              <a:t>Absence of detectable HCV RNA essentially confirms the absence of chronic HCV infections</a:t>
            </a:r>
          </a:p>
          <a:p>
            <a:endParaRPr lang="en-GB" dirty="0"/>
          </a:p>
          <a:p>
            <a:r>
              <a:rPr lang="en-GB" dirty="0"/>
              <a:t>False negative RNA is unusual when sensitive quantitative and qualitative tests with low level of detection (</a:t>
            </a:r>
            <a:r>
              <a:rPr lang="en-GB" dirty="0" err="1"/>
              <a:t>eg</a:t>
            </a:r>
            <a:r>
              <a:rPr lang="en-GB" dirty="0"/>
              <a:t>, &lt; 25 IU/ml) are used</a:t>
            </a:r>
          </a:p>
          <a:p>
            <a:endParaRPr lang="en-GB" dirty="0"/>
          </a:p>
          <a:p>
            <a:r>
              <a:rPr lang="en-GB" dirty="0"/>
              <a:t>+ anti HCV with negative RNA indications cleared infection </a:t>
            </a:r>
          </a:p>
        </p:txBody>
      </p:sp>
      <p:sp>
        <p:nvSpPr>
          <p:cNvPr id="9" name="Text Placeholder 8">
            <a:extLst>
              <a:ext uri="{FF2B5EF4-FFF2-40B4-BE49-F238E27FC236}">
                <a16:creationId xmlns:a16="http://schemas.microsoft.com/office/drawing/2014/main" id="{CD2A0E5B-4970-45A6-81A1-7C33AACD4D69}"/>
              </a:ext>
            </a:extLst>
          </p:cNvPr>
          <p:cNvSpPr>
            <a:spLocks noGrp="1"/>
          </p:cNvSpPr>
          <p:nvPr>
            <p:ph type="body" sz="quarter" idx="20"/>
          </p:nvPr>
        </p:nvSpPr>
        <p:spPr>
          <a:xfrm>
            <a:off x="695326" y="1326767"/>
            <a:ext cx="2613600" cy="1296169"/>
          </a:xfrm>
        </p:spPr>
        <p:txBody>
          <a:bodyPr/>
          <a:lstStyle/>
          <a:p>
            <a:r>
              <a:rPr lang="en-GB" dirty="0"/>
              <a:t>anti-HCV antibody</a:t>
            </a:r>
          </a:p>
          <a:p>
            <a:r>
              <a:rPr lang="en-GB" dirty="0"/>
              <a:t>or HepCAb</a:t>
            </a:r>
          </a:p>
        </p:txBody>
      </p:sp>
      <p:sp>
        <p:nvSpPr>
          <p:cNvPr id="10" name="Text Placeholder 9">
            <a:extLst>
              <a:ext uri="{FF2B5EF4-FFF2-40B4-BE49-F238E27FC236}">
                <a16:creationId xmlns:a16="http://schemas.microsoft.com/office/drawing/2014/main" id="{5F28009E-C7BE-4F3D-87BE-974123FA2712}"/>
              </a:ext>
            </a:extLst>
          </p:cNvPr>
          <p:cNvSpPr>
            <a:spLocks noGrp="1"/>
          </p:cNvSpPr>
          <p:nvPr>
            <p:ph type="body" sz="quarter" idx="21"/>
          </p:nvPr>
        </p:nvSpPr>
        <p:spPr>
          <a:xfrm>
            <a:off x="3472437" y="1378535"/>
            <a:ext cx="2613600" cy="1296169"/>
          </a:xfrm>
        </p:spPr>
        <p:txBody>
          <a:bodyPr/>
          <a:lstStyle/>
          <a:p>
            <a:r>
              <a:rPr lang="en-GB" dirty="0"/>
              <a:t>HCV RNA </a:t>
            </a:r>
          </a:p>
        </p:txBody>
      </p:sp>
      <p:sp>
        <p:nvSpPr>
          <p:cNvPr id="11" name="Text Placeholder 10">
            <a:extLst>
              <a:ext uri="{FF2B5EF4-FFF2-40B4-BE49-F238E27FC236}">
                <a16:creationId xmlns:a16="http://schemas.microsoft.com/office/drawing/2014/main" id="{FC44B730-7A35-4E70-8BB1-51E3ED5F9F8A}"/>
              </a:ext>
            </a:extLst>
          </p:cNvPr>
          <p:cNvSpPr>
            <a:spLocks noGrp="1"/>
          </p:cNvSpPr>
          <p:nvPr>
            <p:ph type="body" sz="quarter" idx="22"/>
          </p:nvPr>
        </p:nvSpPr>
        <p:spPr>
          <a:xfrm>
            <a:off x="6296640" y="1326767"/>
            <a:ext cx="2613600" cy="1296169"/>
          </a:xfrm>
        </p:spPr>
        <p:txBody>
          <a:bodyPr/>
          <a:lstStyle/>
          <a:p>
            <a:r>
              <a:rPr lang="en-GB" dirty="0"/>
              <a:t>Reactive anti HCV </a:t>
            </a:r>
          </a:p>
          <a:p>
            <a:r>
              <a:rPr lang="en-GB" dirty="0"/>
              <a:t>and negative RNA test</a:t>
            </a:r>
          </a:p>
        </p:txBody>
      </p:sp>
      <p:sp>
        <p:nvSpPr>
          <p:cNvPr id="14" name="Text Placeholder 7">
            <a:extLst>
              <a:ext uri="{FF2B5EF4-FFF2-40B4-BE49-F238E27FC236}">
                <a16:creationId xmlns:a16="http://schemas.microsoft.com/office/drawing/2014/main" id="{3F4BD611-108C-45E7-A338-DD66807DBEE3}"/>
              </a:ext>
            </a:extLst>
          </p:cNvPr>
          <p:cNvSpPr>
            <a:spLocks noGrp="1"/>
          </p:cNvSpPr>
          <p:nvPr>
            <p:ph type="body" sz="quarter" idx="19"/>
          </p:nvPr>
        </p:nvSpPr>
        <p:spPr>
          <a:xfrm>
            <a:off x="9065946" y="2250806"/>
            <a:ext cx="2613600" cy="2734442"/>
          </a:xfrm>
        </p:spPr>
        <p:txBody>
          <a:bodyPr/>
          <a:lstStyle/>
          <a:p>
            <a:r>
              <a:rPr lang="en-GB" dirty="0"/>
              <a:t>Because this is an RNA virus, there are different variants:  11 or so</a:t>
            </a:r>
          </a:p>
          <a:p>
            <a:endParaRPr lang="en-GB" dirty="0"/>
          </a:p>
          <a:p>
            <a:r>
              <a:rPr lang="en-GB" dirty="0"/>
              <a:t>Genotype 1 is most common in NA</a:t>
            </a:r>
          </a:p>
          <a:p>
            <a:endParaRPr lang="en-GB" dirty="0"/>
          </a:p>
          <a:p>
            <a:r>
              <a:rPr lang="en-GB" dirty="0"/>
              <a:t>Genotype 1 B is most serious with its risk for liver cancer</a:t>
            </a:r>
          </a:p>
          <a:p>
            <a:endParaRPr lang="en-GB" dirty="0"/>
          </a:p>
          <a:p>
            <a:r>
              <a:rPr lang="en-GB" dirty="0"/>
              <a:t>These differences have become moot since the Direct acting antivirals cure them all</a:t>
            </a:r>
          </a:p>
        </p:txBody>
      </p:sp>
      <p:sp>
        <p:nvSpPr>
          <p:cNvPr id="17" name="Text Placeholder 10">
            <a:extLst>
              <a:ext uri="{FF2B5EF4-FFF2-40B4-BE49-F238E27FC236}">
                <a16:creationId xmlns:a16="http://schemas.microsoft.com/office/drawing/2014/main" id="{E470C195-C7D3-9A5D-5227-683754F73232}"/>
              </a:ext>
            </a:extLst>
          </p:cNvPr>
          <p:cNvSpPr txBox="1">
            <a:spLocks/>
          </p:cNvSpPr>
          <p:nvPr/>
        </p:nvSpPr>
        <p:spPr bwMode="black">
          <a:xfrm>
            <a:off x="9032916" y="1326767"/>
            <a:ext cx="2613600" cy="1296169"/>
          </a:xfrm>
          <a:prstGeom prst="flowChartOffpageConnector">
            <a:avLst/>
          </a:prstGeom>
          <a:solidFill>
            <a:schemeClr val="tx2"/>
          </a:solidFill>
        </p:spPr>
        <p:txBody>
          <a:bodyPr vert="horz" lIns="108000" tIns="0" rIns="72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Several Genotypes of HCV</a:t>
            </a:r>
          </a:p>
        </p:txBody>
      </p:sp>
    </p:spTree>
    <p:extLst>
      <p:ext uri="{BB962C8B-B14F-4D97-AF65-F5344CB8AC3E}">
        <p14:creationId xmlns:p14="http://schemas.microsoft.com/office/powerpoint/2010/main" val="1950717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SR1200"/>
  <p:tag name="COLORTHEME" val="1"/>
  <p:tag name="LANGUAGE" val="2057"/>
  <p:tag name="CLASSIFICATION" val="0"/>
  <p:tag name="AIPLABEL" val="Internal"/>
</p:tagLst>
</file>

<file path=ppt/tags/tag1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1.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1.xml><?xml version="1.0" encoding="utf-8"?>
<p:tagLst xmlns:a="http://schemas.openxmlformats.org/drawingml/2006/main" xmlns:r="http://schemas.openxmlformats.org/officeDocument/2006/relationships" xmlns:p="http://schemas.openxmlformats.org/presentationml/2006/main">
  <p:tag name="SHAPETYPE" val="Gradient"/>
</p:tagLst>
</file>

<file path=ppt/tags/tag11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1.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12.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13.xml><?xml version="1.0" encoding="utf-8"?>
<p:tagLst xmlns:a="http://schemas.openxmlformats.org/drawingml/2006/main" xmlns:r="http://schemas.openxmlformats.org/officeDocument/2006/relationships" xmlns:p="http://schemas.openxmlformats.org/presentationml/2006/main">
  <p:tag name="SHAPETYPE" val="footer"/>
</p:tagLst>
</file>

<file path=ppt/tags/tag11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1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20.xml><?xml version="1.0" encoding="utf-8"?>
<p:tagLst xmlns:a="http://schemas.openxmlformats.org/drawingml/2006/main" xmlns:r="http://schemas.openxmlformats.org/officeDocument/2006/relationships" xmlns:p="http://schemas.openxmlformats.org/presentationml/2006/main">
  <p:tag name="SHAPETYPE" val="footer"/>
</p:tagLst>
</file>

<file path=ppt/tags/tag12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3.xml><?xml version="1.0" encoding="utf-8"?>
<p:tagLst xmlns:a="http://schemas.openxmlformats.org/drawingml/2006/main" xmlns:r="http://schemas.openxmlformats.org/officeDocument/2006/relationships" xmlns:p="http://schemas.openxmlformats.org/presentationml/2006/main">
  <p:tag name="SHAPETYPE" val="footer"/>
</p:tagLst>
</file>

<file path=ppt/tags/tag12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2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2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30.xml><?xml version="1.0" encoding="utf-8"?>
<p:tagLst xmlns:a="http://schemas.openxmlformats.org/drawingml/2006/main" xmlns:r="http://schemas.openxmlformats.org/officeDocument/2006/relationships" xmlns:p="http://schemas.openxmlformats.org/presentationml/2006/main">
  <p:tag name="SHAPETYPE" val="footer"/>
</p:tagLst>
</file>

<file path=ppt/tags/tag13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3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4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4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5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2.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5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4.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155.xml><?xml version="1.0" encoding="utf-8"?>
<p:tagLst xmlns:a="http://schemas.openxmlformats.org/drawingml/2006/main" xmlns:r="http://schemas.openxmlformats.org/officeDocument/2006/relationships" xmlns:p="http://schemas.openxmlformats.org/presentationml/2006/main">
  <p:tag name="SHAPETYPE" val="Footer"/>
</p:tagLst>
</file>

<file path=ppt/tags/tag156.xml><?xml version="1.0" encoding="utf-8"?>
<p:tagLst xmlns:a="http://schemas.openxmlformats.org/drawingml/2006/main" xmlns:r="http://schemas.openxmlformats.org/officeDocument/2006/relationships" xmlns:p="http://schemas.openxmlformats.org/presentationml/2006/main">
  <p:tag name="SHAPETYPE" val="Background"/>
  <p:tag name="NAME" val="SR_Health_Medicine_GettyImages-626961186"/>
  <p:tag name="CATEGORY" val="Health &amp; Medicine"/>
  <p:tag name="FILENAME" val="C:\Program Files\Swiss Re\SwissRe.Templa\PowerPoint\Resources\Brands\SR\Images\169\General\Health &amp; Medicine\SR_Health_Medicine_GettyImages-626961186.jpg"/>
</p:tagLst>
</file>

<file path=ppt/tags/tag157.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1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2.xml><?xml version="1.0" encoding="utf-8"?>
<p:tagLst xmlns:a="http://schemas.openxmlformats.org/drawingml/2006/main" xmlns:r="http://schemas.openxmlformats.org/officeDocument/2006/relationships" xmlns:p="http://schemas.openxmlformats.org/presentationml/2006/main">
  <p:tag name="SHAPETYPE" val="footer"/>
</p:tagLst>
</file>

<file path=ppt/tags/tag2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6.xml><?xml version="1.0" encoding="utf-8"?>
<p:tagLst xmlns:a="http://schemas.openxmlformats.org/drawingml/2006/main" xmlns:r="http://schemas.openxmlformats.org/officeDocument/2006/relationships" xmlns:p="http://schemas.openxmlformats.org/presentationml/2006/main">
  <p:tag name="SHAPETYPE" val="footer"/>
</p:tagLst>
</file>

<file path=ppt/tags/tag2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8.xml><?xml version="1.0" encoding="utf-8"?>
<p:tagLst xmlns:a="http://schemas.openxmlformats.org/drawingml/2006/main" xmlns:r="http://schemas.openxmlformats.org/officeDocument/2006/relationships" xmlns:p="http://schemas.openxmlformats.org/presentationml/2006/main">
  <p:tag name="SHAPETYPE" val="Gradient"/>
</p:tagLst>
</file>

<file path=ppt/tags/tag2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xml><?xml version="1.0" encoding="utf-8"?>
<p:tagLst xmlns:a="http://schemas.openxmlformats.org/drawingml/2006/main" xmlns:r="http://schemas.openxmlformats.org/officeDocument/2006/relationships" xmlns:p="http://schemas.openxmlformats.org/presentationml/2006/main">
  <p:tag name="SHAPETYPE" val="footer"/>
</p:tagLst>
</file>

<file path=ppt/tags/tag3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1.xml><?xml version="1.0" encoding="utf-8"?>
<p:tagLst xmlns:a="http://schemas.openxmlformats.org/drawingml/2006/main" xmlns:r="http://schemas.openxmlformats.org/officeDocument/2006/relationships" xmlns:p="http://schemas.openxmlformats.org/presentationml/2006/main">
  <p:tag name="SHAPETYPE" val="footer"/>
</p:tagLst>
</file>

<file path=ppt/tags/tag32.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3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5.xml><?xml version="1.0" encoding="utf-8"?>
<p:tagLst xmlns:a="http://schemas.openxmlformats.org/drawingml/2006/main" xmlns:r="http://schemas.openxmlformats.org/officeDocument/2006/relationships" xmlns:p="http://schemas.openxmlformats.org/presentationml/2006/main">
  <p:tag name="SHAPETYPE" val="footer"/>
</p:tagLst>
</file>

<file path=ppt/tags/tag3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3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6.xml><?xml version="1.0" encoding="utf-8"?>
<p:tagLst xmlns:a="http://schemas.openxmlformats.org/drawingml/2006/main" xmlns:r="http://schemas.openxmlformats.org/officeDocument/2006/relationships" xmlns:p="http://schemas.openxmlformats.org/presentationml/2006/main">
  <p:tag name="SHAPETYPE" val="footer"/>
</p:tagLst>
</file>

<file path=ppt/tags/tag4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4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9.xml><?xml version="1.0" encoding="utf-8"?>
<p:tagLst xmlns:a="http://schemas.openxmlformats.org/drawingml/2006/main" xmlns:r="http://schemas.openxmlformats.org/officeDocument/2006/relationships" xmlns:p="http://schemas.openxmlformats.org/presentationml/2006/main">
  <p:tag name="SHAPETYPE" val="footer"/>
</p:tagLst>
</file>

<file path=ppt/tags/tag5.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5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2.xml><?xml version="1.0" encoding="utf-8"?>
<p:tagLst xmlns:a="http://schemas.openxmlformats.org/drawingml/2006/main" xmlns:r="http://schemas.openxmlformats.org/officeDocument/2006/relationships" xmlns:p="http://schemas.openxmlformats.org/presentationml/2006/main">
  <p:tag name="SHAPETYPE" val="footer"/>
</p:tagLst>
</file>

<file path=ppt/tags/tag5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8.xml><?xml version="1.0" encoding="utf-8"?>
<p:tagLst xmlns:a="http://schemas.openxmlformats.org/drawingml/2006/main" xmlns:r="http://schemas.openxmlformats.org/officeDocument/2006/relationships" xmlns:p="http://schemas.openxmlformats.org/presentationml/2006/main">
  <p:tag name="SHAPETYPE" val="footer"/>
</p:tagLst>
</file>

<file path=ppt/tags/tag5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9.xml><?xml version="1.0" encoding="utf-8"?>
<p:tagLst xmlns:a="http://schemas.openxmlformats.org/drawingml/2006/main" xmlns:r="http://schemas.openxmlformats.org/officeDocument/2006/relationships" xmlns:p="http://schemas.openxmlformats.org/presentationml/2006/main">
  <p:tag name="SHAPETYPE" val="footer"/>
</p:tagLst>
</file>

<file path=ppt/tags/tag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2.xml><?xml version="1.0" encoding="utf-8"?>
<p:tagLst xmlns:a="http://schemas.openxmlformats.org/drawingml/2006/main" xmlns:r="http://schemas.openxmlformats.org/officeDocument/2006/relationships" xmlns:p="http://schemas.openxmlformats.org/presentationml/2006/main">
  <p:tag name="SHAPETYPE" val="footer"/>
</p:tagLst>
</file>

<file path=ppt/tags/tag7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5.xml><?xml version="1.0" encoding="utf-8"?>
<p:tagLst xmlns:a="http://schemas.openxmlformats.org/drawingml/2006/main" xmlns:r="http://schemas.openxmlformats.org/officeDocument/2006/relationships" xmlns:p="http://schemas.openxmlformats.org/presentationml/2006/main">
  <p:tag name="SHAPETYPE" val="footer"/>
</p:tagLst>
</file>

<file path=ppt/tags/tag7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8.xml><?xml version="1.0" encoding="utf-8"?>
<p:tagLst xmlns:a="http://schemas.openxmlformats.org/drawingml/2006/main" xmlns:r="http://schemas.openxmlformats.org/officeDocument/2006/relationships" xmlns:p="http://schemas.openxmlformats.org/presentationml/2006/main">
  <p:tag name="SHAPETYPE" val="footer"/>
</p:tagLst>
</file>

<file path=ppt/tags/tag7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xml><?xml version="1.0" encoding="utf-8"?>
<p:tagLst xmlns:a="http://schemas.openxmlformats.org/drawingml/2006/main" xmlns:r="http://schemas.openxmlformats.org/officeDocument/2006/relationships" xmlns:p="http://schemas.openxmlformats.org/presentationml/2006/main">
  <p:tag name="SHAPETYPE" val="Gradient"/>
</p:tagLst>
</file>

<file path=ppt/tags/tag8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1.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7.xml><?xml version="1.0" encoding="utf-8"?>
<p:tagLst xmlns:a="http://schemas.openxmlformats.org/drawingml/2006/main" xmlns:r="http://schemas.openxmlformats.org/officeDocument/2006/relationships" xmlns:p="http://schemas.openxmlformats.org/presentationml/2006/main">
  <p:tag name="COLORTAG" val="L"/>
  <p:tag name="SHAPETYPE" val="Logo"/>
  <p:tag name="LOGOID" val="0"/>
</p:tagLst>
</file>

<file path=ppt/tags/tag8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0.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9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93.xml><?xml version="1.0" encoding="utf-8"?>
<p:tagLst xmlns:a="http://schemas.openxmlformats.org/drawingml/2006/main" xmlns:r="http://schemas.openxmlformats.org/officeDocument/2006/relationships" xmlns:p="http://schemas.openxmlformats.org/presentationml/2006/main">
  <p:tag name="SHAPETYPE" val="Background"/>
  <p:tag name="NAME" val="SR_Health_Medicine_GettyImages-936160696"/>
  <p:tag name="CATEGORY" val="Health &amp; Medicine"/>
  <p:tag name="FILENAME" val="C:\Program Files\Brandic\PowerPoint\Images\169\Title1\Health &amp; Medicine\SR_Health_Medicine_GettyImages-936160696.jpg"/>
</p:tagLst>
</file>

<file path=ppt/tags/tag94.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9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9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97.xml><?xml version="1.0" encoding="utf-8"?>
<p:tagLst xmlns:a="http://schemas.openxmlformats.org/drawingml/2006/main" xmlns:r="http://schemas.openxmlformats.org/officeDocument/2006/relationships" xmlns:p="http://schemas.openxmlformats.org/presentationml/2006/main">
  <p:tag name="SHAPETYPE" val="footer"/>
</p:tagLst>
</file>

<file path=ppt/tags/tag98.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99.xml><?xml version="1.0" encoding="utf-8"?>
<p:tagLst xmlns:a="http://schemas.openxmlformats.org/drawingml/2006/main" xmlns:r="http://schemas.openxmlformats.org/officeDocument/2006/relationships" xmlns:p="http://schemas.openxmlformats.org/presentationml/2006/main">
  <p:tag name="SHAPETYPE" val="footer"/>
</p:tagLst>
</file>

<file path=ppt/theme/theme1.xml><?xml version="1.0" encoding="utf-8"?>
<a:theme xmlns:a="http://schemas.openxmlformats.org/drawingml/2006/main" name="SwissR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Light"/>
        <a:ea typeface=""/>
        <a:cs typeface=""/>
      </a:majorFont>
      <a:minorFont>
        <a:latin typeface="SwissRe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dirty="0" err="1" smtClean="0">
            <a:latin typeface="SwissReSan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SwissReSans" pitchFamily="34" charset="0"/>
          </a:defRPr>
        </a:defPPr>
      </a:lstStyle>
    </a:txDef>
  </a:objectDefaults>
  <a:extraClrSchemeLst/>
  <a:extLst>
    <a:ext uri="{05A4C25C-085E-4340-85A3-A5531E510DB2}">
      <thm15:themeFamily xmlns:thm15="http://schemas.microsoft.com/office/thememl/2012/main" name="SwissRe_169_20190723(1).potx" id="{2D4B744B-4CE9-4823-9A5C-CA3CB9541250}" vid="{12FA6E09-71F7-44A7-A98C-066CE5FA9BD0}"/>
    </a:ext>
  </a:extLst>
</a:theme>
</file>

<file path=ppt/theme/theme2.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3.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44.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4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SwissRe_169</Template>
  <TotalTime>1692</TotalTime>
  <Words>4162</Words>
  <Application>Microsoft Office PowerPoint</Application>
  <PresentationFormat>Widescreen</PresentationFormat>
  <Paragraphs>459</Paragraphs>
  <Slides>47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SwissReSansOT</vt:lpstr>
      <vt:lpstr>SwissReSans</vt:lpstr>
      <vt:lpstr>SwissReSans Light</vt:lpstr>
      <vt:lpstr>Arial Narrow</vt:lpstr>
      <vt:lpstr>Google Sans</vt:lpstr>
      <vt:lpstr>Calibri</vt:lpstr>
      <vt:lpstr>Arial</vt:lpstr>
      <vt:lpstr>Wingdings 2</vt:lpstr>
      <vt:lpstr>Wingdings</vt:lpstr>
      <vt:lpstr>SwissRe</vt:lpstr>
      <vt:lpstr>Pearls on Claims and Underwriting Liver Disease  A Prequel to Cocktails and Covid 19 Pounds: Ingredients for Early Cirrhosis in Women</vt:lpstr>
      <vt:lpstr>AGENDA</vt:lpstr>
      <vt:lpstr>Top Liver Conditions in Developed Countries</vt:lpstr>
      <vt:lpstr>Top Liver Conditions in Developing Countries</vt:lpstr>
      <vt:lpstr>PowerPoint Presentation</vt:lpstr>
      <vt:lpstr>Prevalence of Hepatitis B</vt:lpstr>
      <vt:lpstr>Hepatitis B Serology</vt:lpstr>
      <vt:lpstr>PowerPoint Presentation</vt:lpstr>
      <vt:lpstr>Hepatitis C Serology</vt:lpstr>
      <vt:lpstr>PowerPoint Presentation</vt:lpstr>
      <vt:lpstr>PowerPoint Presentation</vt:lpstr>
      <vt:lpstr>What Increases Risk of ALD?</vt:lpstr>
      <vt:lpstr>PowerPoint Presentation</vt:lpstr>
      <vt:lpstr>PowerPoint Presentation</vt:lpstr>
      <vt:lpstr>PowerPoint Presentation</vt:lpstr>
      <vt:lpstr>PowerPoint Presentation</vt:lpstr>
      <vt:lpstr>Let’s digress a bit:  Paul Ehrlich, M.D </vt:lpstr>
      <vt:lpstr>PowerPoint Presentation</vt:lpstr>
      <vt:lpstr>PowerPoint Presentation</vt:lpstr>
      <vt:lpstr>Classification of Liver Histology</vt:lpstr>
      <vt:lpstr>PowerPoint Presentation</vt:lpstr>
      <vt:lpstr>PowerPoint Presentation</vt:lpstr>
      <vt:lpstr>PowerPoint Presentation</vt:lpstr>
      <vt:lpstr>Red Flags that suggest liver failure</vt:lpstr>
      <vt:lpstr>  FibroTest                            FibroSure          marketed in Europe                              marketed in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Cases</vt:lpstr>
      <vt:lpstr>45-year-old IT specialist in NL for last 10 yrs from Vietnam.  Has hx of hepatitis B. Hx GERD and diet-controlled Diabetes. Recent evaluation by hepatologist.  Paramed:  BP 145/85, Height 5’9” Wt 200 (91 kg) Insurance labs: LFTs: AST 145 U/L  (3.5 x normal), ALT 155 U/L (3 x normal), Albumin 32 g/L, Glucose 6.5 mmol/L , Hemoglobin A1C  7.2%.  Hepatitis C Antibody neg; Hepatitis B Ag reactive  APS from GI/Hepatology:   Exam: mildly obese, palmar erythema, few facial spider nevi, abdominal exam notes questionable fluid wave, slightly distended with no hepatosplenomegaly.  Labs: Hepatitis Be Ag reactive. Hepatitis B viral load 18,131,576 IU/ML CBC: Platelets 130K nml otherwise; AFP 2.1, INR 2.0  FibroTest  ordered.  Test on next slide.   MD initiated Viread for diagnosis of chronic active Hep B      </vt:lpstr>
      <vt:lpstr>45-year-old IT specialist in NL for last 10 yrs from Vietnam.  Has hx of hepatitis B. Hx GERD and diet-controlled Diabetes. Recent evaluation by hepatologist.  Paramed:  BP 145/85, Height 5’9” Wt 200 (91 kg) Insurance labs: LFTs: AST  145 U/L  (3.5 x normal), ALT  155 U/L (3 x normal), Albumin 32 g/L, Glucose 6.5 mmol/L , Hemoglobin A1C  7.2%.  Hepatitis C Antibody neg; Hepatitis B Ag reactive  APS from GI/Hepatology:   Exam: mildly obese, palmar erythema, few facial spider nevi, abdominal exam notes questionable fluid wave, slightly distended with no hepatosplenomegaly.  Labs: Hepatitis Be Ag reactive. Hepatitis B viral load 18,131,576 IU/ML CBC: Platelets 130K nml otherwise; AFP 2.1, INR 2.0  FibroTest  ordered.  Test on next slide.   MD initiated Viread for diagnosis of chronic active Hep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before we drink and become merrier!!!  Cocktails and Covid 19 Pounds: The Essential Ingredients for Early Cirrhosis in Women</vt:lpstr>
      <vt:lpstr>Legal notice</vt:lpstr>
    </vt:vector>
  </TitlesOfParts>
  <Company>Swiss 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Pearls on Underwriting Liver Disease including Hep B, Hep C, Alcoholic and Fatty Liver Disease</dc:title>
  <dc:creator>S43VSE</dc:creator>
  <cp:lastModifiedBy>Elyssa Del Valle</cp:lastModifiedBy>
  <cp:revision>121</cp:revision>
  <dcterms:created xsi:type="dcterms:W3CDTF">2020-01-08T14:24:12Z</dcterms:created>
  <dcterms:modified xsi:type="dcterms:W3CDTF">2025-10-29T20:59:41Z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c2fedb-0da6-4717-8531-d16a1b9930f4_Enabled">
    <vt:lpwstr>true</vt:lpwstr>
  </property>
  <property fmtid="{D5CDD505-2E9C-101B-9397-08002B2CF9AE}" pid="3" name="MSIP_Label_90c2fedb-0da6-4717-8531-d16a1b9930f4_SetDate">
    <vt:lpwstr>2023-06-04T15:41:00Z</vt:lpwstr>
  </property>
  <property fmtid="{D5CDD505-2E9C-101B-9397-08002B2CF9AE}" pid="4" name="MSIP_Label_90c2fedb-0da6-4717-8531-d16a1b9930f4_Method">
    <vt:lpwstr>Standard</vt:lpwstr>
  </property>
  <property fmtid="{D5CDD505-2E9C-101B-9397-08002B2CF9AE}" pid="5" name="MSIP_Label_90c2fedb-0da6-4717-8531-d16a1b9930f4_Name">
    <vt:lpwstr>90c2fedb-0da6-4717-8531-d16a1b9930f4</vt:lpwstr>
  </property>
  <property fmtid="{D5CDD505-2E9C-101B-9397-08002B2CF9AE}" pid="6" name="MSIP_Label_90c2fedb-0da6-4717-8531-d16a1b9930f4_SiteId">
    <vt:lpwstr>45597f60-6e37-4be7-acfb-4c9e23b261ea</vt:lpwstr>
  </property>
  <property fmtid="{D5CDD505-2E9C-101B-9397-08002B2CF9AE}" pid="7" name="MSIP_Label_90c2fedb-0da6-4717-8531-d16a1b9930f4_ContentBits">
    <vt:lpwstr>0</vt:lpwstr>
  </property>
  <property fmtid="{D5CDD505-2E9C-101B-9397-08002B2CF9AE}" pid="8" name="Sensitivity">
    <vt:lpwstr>Internal</vt:lpwstr>
  </property>
</Properties>
</file>